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81" r:id="rId10"/>
    <p:sldId id="282" r:id="rId11"/>
    <p:sldId id="271" r:id="rId12"/>
    <p:sldId id="273" r:id="rId13"/>
    <p:sldId id="275" r:id="rId14"/>
    <p:sldId id="277" r:id="rId15"/>
    <p:sldId id="278" r:id="rId16"/>
    <p:sldId id="279" r:id="rId17"/>
    <p:sldId id="280" r:id="rId18"/>
    <p:sldId id="289" r:id="rId19"/>
    <p:sldId id="290" r:id="rId20"/>
    <p:sldId id="291" r:id="rId21"/>
    <p:sldId id="286" r:id="rId22"/>
    <p:sldId id="287" r:id="rId23"/>
    <p:sldId id="28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khwenda" initials="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>
        <p:scale>
          <a:sx n="60" d="100"/>
          <a:sy n="60" d="100"/>
        </p:scale>
        <p:origin x="-78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5-30T14:25:18.636" idx="3">
    <p:pos x="10" y="10"/>
    <p:text>The title of your research should be changed to reflect what you are doing. I suggest that 50 years is too much. You can limit to 30years.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5-30T14:21:07.227" idx="2">
    <p:pos x="5536" y="1083"/>
    <p:text>The reference section  must follow the APA style of referencing. In this style, the references are in alphabetical order eg Surname,Intials.(year of publication). Title of the Book/article,Place of Publication and publishers.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A6280-0039-4E36-B196-C9EAEFDF908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D60FE-F8AE-49A7-8B37-895AE3997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27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D60FE-F8AE-49A7-8B37-895AE39977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13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/>
              <a:t>1920 Commission,1938 Bell Commission, 1946 Abraham Commission , 1999 PCLPR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D60FE-F8AE-49A7-8B37-895AE39977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66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D60FE-F8AE-49A7-8B37-895AE399778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25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7C840C5-5F0F-4E6D-BB7E-31CED78F970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11A1CB-EF9D-4563-870E-E7B429B4D9B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40C5-5F0F-4E6D-BB7E-31CED78F970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A1CB-EF9D-4563-870E-E7B429B4D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40C5-5F0F-4E6D-BB7E-31CED78F970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11A1CB-EF9D-4563-870E-E7B429B4D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40C5-5F0F-4E6D-BB7E-31CED78F970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A1CB-EF9D-4563-870E-E7B429B4D9B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C840C5-5F0F-4E6D-BB7E-31CED78F970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11A1CB-EF9D-4563-870E-E7B429B4D9B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40C5-5F0F-4E6D-BB7E-31CED78F970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A1CB-EF9D-4563-870E-E7B429B4D9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40C5-5F0F-4E6D-BB7E-31CED78F970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A1CB-EF9D-4563-870E-E7B429B4D9B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40C5-5F0F-4E6D-BB7E-31CED78F970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A1CB-EF9D-4563-870E-E7B429B4D9B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40C5-5F0F-4E6D-BB7E-31CED78F970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A1CB-EF9D-4563-870E-E7B429B4D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40C5-5F0F-4E6D-BB7E-31CED78F970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11A1CB-EF9D-4563-870E-E7B429B4D9B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40C5-5F0F-4E6D-BB7E-31CED78F970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A1CB-EF9D-4563-870E-E7B429B4D9B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7C840C5-5F0F-4E6D-BB7E-31CED78F970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611A1CB-EF9D-4563-870E-E7B429B4D9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52400"/>
            <a:ext cx="1981200" cy="1828800"/>
          </a:xfrm>
        </p:spPr>
        <p:txBody>
          <a:bodyPr>
            <a:noAutofit/>
          </a:bodyPr>
          <a:lstStyle/>
          <a:p>
            <a:pPr algn="ctr"/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69" y="152400"/>
            <a:ext cx="6705600" cy="1676400"/>
          </a:xfrm>
        </p:spPr>
        <p:txBody>
          <a:bodyPr/>
          <a:lstStyle/>
          <a:p>
            <a:pPr algn="l"/>
            <a:r>
              <a:rPr lang="en-US" sz="3200" dirty="0" smtClean="0"/>
              <a:t>LAND GOVERNANCE IN MALAWI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402772" y="4396356"/>
            <a:ext cx="3976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Patrick </a:t>
            </a:r>
            <a:r>
              <a:rPr lang="en-US" sz="1600" dirty="0" err="1" smtClean="0">
                <a:solidFill>
                  <a:schemeClr val="bg1"/>
                </a:solidFill>
              </a:rPr>
              <a:t>Kambewa,Regson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Chaweza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3505199"/>
            <a:ext cx="6324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4828310"/>
            <a:ext cx="6324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7700" y="3744844"/>
            <a:ext cx="548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Edward Chikhwenda, Bester </a:t>
            </a:r>
            <a:r>
              <a:rPr lang="en-US" sz="1600" dirty="0" err="1" smtClean="0">
                <a:solidFill>
                  <a:schemeClr val="bg1"/>
                </a:solidFill>
              </a:rPr>
              <a:t>Kasowanjete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0945" y="61722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2" name="Picture 9" descr="C:\Users\chikhwenda\Desktop\LMC\Built Environment\University of Malawi Logo 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3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1965 Land Bill-recognised land as country’s greatest asset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Land Act of 1965- Categorised land as Public, Customary and Private(Leasehold &amp; Freehold)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Public Land-occupied used or acquired by the government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Customary Land-all land held, occupied or used under customary law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Private Land-owned, held or occupied under freehold or leasehold or certificate of claim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Land Registration Systems include private conveyancing, deeds registration and title registration system.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Deeds registration based on Deeds registration of 1916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Title Registration is/was based on Registered Land Act of 1967(</a:t>
            </a:r>
            <a:r>
              <a:rPr lang="en-US" dirty="0" err="1" smtClean="0"/>
              <a:t>Lilongwe,Blantyre,Mzuzu</a:t>
            </a:r>
            <a:r>
              <a:rPr lang="en-US" dirty="0" smtClean="0"/>
              <a:t>, Zomba and </a:t>
            </a:r>
            <a:r>
              <a:rPr lang="en-US" dirty="0" err="1" smtClean="0"/>
              <a:t>Karonga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framework on land tenure</a:t>
            </a:r>
          </a:p>
        </p:txBody>
      </p:sp>
    </p:spTree>
    <p:extLst>
      <p:ext uri="{BB962C8B-B14F-4D97-AF65-F5344CB8AC3E}">
        <p14:creationId xmlns:p14="http://schemas.microsoft.com/office/powerpoint/2010/main" val="55574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March 1996-Presidential Commission of Inquiry Land Policy Reform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2002 National Land Policy adopted (through consultative process)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Malawi Land Reform Programme Implementation Strategy developed to translate NLP recommendations into actions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2016 Land Bills passed in Parliament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2017 Land related Acts assented and </a:t>
            </a:r>
            <a:r>
              <a:rPr lang="en-US" sz="2400" dirty="0" err="1" smtClean="0"/>
              <a:t>Gazetted</a:t>
            </a:r>
            <a:r>
              <a:rPr lang="en-US" sz="24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Land Act of 2016 aimed at harmonizing existing legal framework with the aspirations of Malawi National Land Policy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Land Act of 2016 has redefined Public Land and Private Land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Customary Land Act of 2016 has been introduced.</a:t>
            </a:r>
          </a:p>
          <a:p>
            <a:pPr>
              <a:buFont typeface="Wingdings" pitchFamily="2" charset="2"/>
              <a:buChar char="q"/>
            </a:pPr>
            <a:endParaRPr lang="en-US" sz="3600" dirty="0" smtClean="0"/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framework on land tenure</a:t>
            </a:r>
          </a:p>
        </p:txBody>
      </p:sp>
    </p:spTree>
    <p:extLst>
      <p:ext uri="{BB962C8B-B14F-4D97-AF65-F5344CB8AC3E}">
        <p14:creationId xmlns:p14="http://schemas.microsoft.com/office/powerpoint/2010/main" val="188687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framework on land tenure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054101"/>
              </p:ext>
            </p:extLst>
          </p:nvPr>
        </p:nvGraphicFramePr>
        <p:xfrm>
          <a:off x="1143000" y="1282049"/>
          <a:ext cx="6867196" cy="556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VISIO" r:id="rId3" imgW="7414560" imgH="6010560" progId="Visio.Drawing.6">
                  <p:embed/>
                </p:oleObj>
              </mc:Choice>
              <mc:Fallback>
                <p:oleObj name="VISIO" r:id="rId3" imgW="7414560" imgH="6010560" progId="Visio.Drawing.6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82049"/>
                        <a:ext cx="6867196" cy="5562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466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allocation process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981298"/>
              </p:ext>
            </p:extLst>
          </p:nvPr>
        </p:nvGraphicFramePr>
        <p:xfrm>
          <a:off x="2498597" y="1371600"/>
          <a:ext cx="4146806" cy="5135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VISIO" r:id="rId3" imgW="5569560" imgH="7252560" progId="Visio.Drawing.6">
                  <p:embed/>
                </p:oleObj>
              </mc:Choice>
              <mc:Fallback>
                <p:oleObj name="VISIO" r:id="rId3" imgW="5569560" imgH="7252560" progId="Visio.Drawing.6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8597" y="1371600"/>
                        <a:ext cx="4146806" cy="51352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687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685800" algn="l"/>
                <a:tab pos="914400" algn="l"/>
              </a:tabLst>
            </a:pPr>
            <a:r>
              <a:rPr lang="en-US" dirty="0" smtClean="0">
                <a:latin typeface="Cambria"/>
                <a:ea typeface="Calibri"/>
                <a:cs typeface="Times New Roman"/>
              </a:rPr>
              <a:t>Ambiguity of management of responsibility of different types of public land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685800" algn="l"/>
                <a:tab pos="914400" algn="l"/>
              </a:tabLst>
            </a:pPr>
            <a:r>
              <a:rPr lang="en-US" dirty="0" smtClean="0">
                <a:latin typeface="Cambria"/>
                <a:ea typeface="Calibri"/>
                <a:cs typeface="Times New Roman"/>
              </a:rPr>
              <a:t>Several actors are involved in land management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685800" algn="l"/>
                <a:tab pos="914400" algn="l"/>
              </a:tabLst>
            </a:pPr>
            <a:r>
              <a:rPr lang="en-US" dirty="0" smtClean="0">
                <a:latin typeface="Cambria"/>
                <a:ea typeface="Calibri"/>
                <a:cs typeface="Times New Roman"/>
              </a:rPr>
              <a:t>Prior the passing of Customary Land Act of 2016 traditional authorities were involved in land dispute resolution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685800" algn="l"/>
                <a:tab pos="914400" algn="l"/>
              </a:tabLst>
            </a:pPr>
            <a:r>
              <a:rPr lang="en-US" dirty="0" smtClean="0">
                <a:latin typeface="Cambria"/>
                <a:ea typeface="Calibri"/>
                <a:cs typeface="Times New Roman"/>
              </a:rPr>
              <a:t>Tribunals at three levels(</a:t>
            </a:r>
            <a:r>
              <a:rPr lang="en-US" dirty="0" err="1" smtClean="0">
                <a:latin typeface="Cambria"/>
                <a:ea typeface="Calibri"/>
                <a:cs typeface="Times New Roman"/>
              </a:rPr>
              <a:t>TA,District</a:t>
            </a:r>
            <a:r>
              <a:rPr lang="en-US" dirty="0" smtClean="0">
                <a:latin typeface="Cambria"/>
                <a:ea typeface="Calibri"/>
                <a:cs typeface="Times New Roman"/>
              </a:rPr>
              <a:t> and National)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685800" algn="l"/>
                <a:tab pos="914400" algn="l"/>
              </a:tabLst>
            </a:pPr>
            <a:r>
              <a:rPr lang="en-US" dirty="0" smtClean="0">
                <a:latin typeface="Cambria"/>
                <a:ea typeface="Calibri"/>
                <a:cs typeface="Times New Roman"/>
              </a:rPr>
              <a:t>In the past multiple players(chiefs, District Commissioners)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685800" algn="l"/>
                <a:tab pos="914400" algn="l"/>
              </a:tabLst>
            </a:pPr>
            <a:r>
              <a:rPr lang="en-US" dirty="0" smtClean="0">
                <a:latin typeface="Cambria"/>
                <a:ea typeface="Calibri"/>
                <a:cs typeface="Times New Roman"/>
              </a:rPr>
              <a:t>Chiefs recognised under customary land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685800" algn="l"/>
                <a:tab pos="914400" algn="l"/>
              </a:tabLst>
            </a:pPr>
            <a:r>
              <a:rPr lang="en-US" dirty="0" smtClean="0">
                <a:latin typeface="Cambria"/>
                <a:ea typeface="Calibri"/>
                <a:cs typeface="Times New Roman"/>
              </a:rPr>
              <a:t>Community based system were equitable but had limited/no recognition in the formal judicial system.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685800" algn="l"/>
                <a:tab pos="914400" algn="l"/>
              </a:tabLst>
            </a:pPr>
            <a:r>
              <a:rPr lang="en-US" dirty="0" smtClean="0">
                <a:latin typeface="Cambria"/>
                <a:ea typeface="Calibri"/>
                <a:cs typeface="Times New Roman"/>
              </a:rPr>
              <a:t>In </a:t>
            </a:r>
            <a:r>
              <a:rPr lang="en-US" dirty="0">
                <a:latin typeface="Cambria"/>
                <a:ea typeface="Calibri"/>
                <a:cs typeface="Times New Roman"/>
              </a:rPr>
              <a:t>rural areas common </a:t>
            </a:r>
            <a:r>
              <a:rPr lang="en-US" dirty="0" smtClean="0">
                <a:latin typeface="Cambria"/>
                <a:ea typeface="Calibri"/>
                <a:cs typeface="Times New Roman"/>
              </a:rPr>
              <a:t>disputes are inheritance/</a:t>
            </a:r>
            <a:r>
              <a:rPr lang="en-US" dirty="0" err="1" smtClean="0">
                <a:latin typeface="Cambria"/>
                <a:ea typeface="Calibri"/>
                <a:cs typeface="Times New Roman"/>
              </a:rPr>
              <a:t>famaly</a:t>
            </a:r>
            <a:r>
              <a:rPr lang="en-US" dirty="0" smtClean="0">
                <a:latin typeface="Cambria"/>
                <a:ea typeface="Calibri"/>
                <a:cs typeface="Times New Roman"/>
              </a:rPr>
              <a:t> followed by boundary/trespass disputes </a:t>
            </a:r>
            <a:endParaRPr lang="en-US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dispute 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5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 dispute resolution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judicial system include magistrate, high court, appeal courts</a:t>
            </a:r>
          </a:p>
          <a:p>
            <a:r>
              <a:rPr lang="en-US" dirty="0" smtClean="0"/>
              <a:t>Procedure exists for appeal in land cases</a:t>
            </a:r>
          </a:p>
          <a:p>
            <a:r>
              <a:rPr lang="en-US" dirty="0" smtClean="0"/>
              <a:t>Costs are high and take too long and may never be concluded</a:t>
            </a:r>
          </a:p>
          <a:p>
            <a:r>
              <a:rPr lang="en-US" dirty="0" smtClean="0"/>
              <a:t>Arbitration and mediation are other procedures used to solve disputes</a:t>
            </a:r>
          </a:p>
          <a:p>
            <a:r>
              <a:rPr lang="en-US" dirty="0" smtClean="0"/>
              <a:t>Land disputes account for less than 10% of total cases in the formal system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1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Property taxes assessed based on Quinqenial Valuation Roll and Supplementary Valuation Roll</a:t>
            </a:r>
          </a:p>
          <a:p>
            <a:r>
              <a:rPr lang="en-US" dirty="0" smtClean="0"/>
              <a:t>Local Councils are responsible for tax collection</a:t>
            </a:r>
          </a:p>
          <a:p>
            <a:r>
              <a:rPr lang="en-US" dirty="0" smtClean="0"/>
              <a:t>Failure to collect taxes due to lack of capacity and resources</a:t>
            </a:r>
          </a:p>
          <a:p>
            <a:r>
              <a:rPr lang="en-US" dirty="0" smtClean="0"/>
              <a:t>Land tax is based on market prices</a:t>
            </a:r>
          </a:p>
          <a:p>
            <a:r>
              <a:rPr lang="en-US" dirty="0" smtClean="0"/>
              <a:t>Accessibility to valuation rolls because centrally kept</a:t>
            </a:r>
          </a:p>
          <a:p>
            <a:r>
              <a:rPr lang="en-US" dirty="0" smtClean="0"/>
              <a:t>Annual tax collections depend on amount of ratable value, rate levy and rate collection efficiency</a:t>
            </a:r>
          </a:p>
          <a:p>
            <a:r>
              <a:rPr lang="en-US" dirty="0" smtClean="0"/>
              <a:t>Challenges include under collection due to delays in renewal of valuation rolls and lack of capacity to enforce compliance.</a:t>
            </a:r>
          </a:p>
          <a:p>
            <a:r>
              <a:rPr lang="en-US" dirty="0" smtClean="0"/>
              <a:t>Parishes, churches and cemeteries are exempted from property tax while schools and hospitals are on half rate.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Valuation and taxation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7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QVR</a:t>
            </a:r>
            <a:r>
              <a:rPr lang="en-US" sz="4000" dirty="0" smtClean="0"/>
              <a:t> </a:t>
            </a:r>
            <a:r>
              <a:rPr lang="en-US" dirty="0" smtClean="0"/>
              <a:t>is mainly applicable in urban areas</a:t>
            </a:r>
          </a:p>
          <a:p>
            <a:r>
              <a:rPr lang="en-US" dirty="0" smtClean="0"/>
              <a:t>In urban areas, informal and newly urbanised areas are also excluded</a:t>
            </a:r>
          </a:p>
          <a:p>
            <a:r>
              <a:rPr lang="en-US" dirty="0" smtClean="0"/>
              <a:t>Councils fail to control new developments in urban areas</a:t>
            </a:r>
          </a:p>
          <a:p>
            <a:r>
              <a:rPr lang="en-US" dirty="0" smtClean="0"/>
              <a:t>Lack of information on the number of properties in their jurisdiction</a:t>
            </a:r>
          </a:p>
          <a:p>
            <a:r>
              <a:rPr lang="en-US" dirty="0" smtClean="0"/>
              <a:t>Only 12 out of 38 local government areas are declared ratable areas</a:t>
            </a:r>
          </a:p>
          <a:p>
            <a:r>
              <a:rPr lang="en-US" dirty="0" smtClean="0"/>
              <a:t> Low compliance by property owners to pay taxes result in the whole process of tax collection to be very high.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Valuation and taxation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80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ZA" sz="2400" b="1" dirty="0">
                <a:latin typeface="Cambria" pitchFamily="18" charset="0"/>
              </a:rPr>
              <a:t>Land use planning framework &amp; process</a:t>
            </a:r>
          </a:p>
          <a:p>
            <a:pPr lvl="1">
              <a:defRPr/>
            </a:pPr>
            <a:r>
              <a:rPr lang="en-ZA" sz="2000" dirty="0">
                <a:latin typeface="Cambria" pitchFamily="18" charset="0"/>
              </a:rPr>
              <a:t>Physical Planning acts (1988) &amp; (2016) provides for inclusive planning process </a:t>
            </a:r>
            <a:r>
              <a:rPr lang="en-ZA" sz="2000" b="1" dirty="0">
                <a:latin typeface="Cambria" pitchFamily="18" charset="0"/>
              </a:rPr>
              <a:t>however</a:t>
            </a:r>
            <a:r>
              <a:rPr lang="en-ZA" sz="2000" dirty="0">
                <a:latin typeface="Cambria" pitchFamily="18" charset="0"/>
              </a:rPr>
              <a:t>;</a:t>
            </a:r>
          </a:p>
          <a:p>
            <a:pPr lvl="2">
              <a:defRPr/>
            </a:pPr>
            <a:r>
              <a:rPr lang="en-ZA" sz="1800" dirty="0">
                <a:latin typeface="Cambria" pitchFamily="18" charset="0"/>
              </a:rPr>
              <a:t>Institutional framework is generally centralized, i.e. decentralization of the sector is slow</a:t>
            </a:r>
          </a:p>
          <a:p>
            <a:pPr lvl="2">
              <a:defRPr/>
            </a:pPr>
            <a:r>
              <a:rPr lang="en-ZA" sz="1800" dirty="0">
                <a:latin typeface="Cambria" pitchFamily="18" charset="0"/>
              </a:rPr>
              <a:t>The composition of relevant governance structures, i.e. planning committees, are experts dominated</a:t>
            </a:r>
          </a:p>
          <a:p>
            <a:pPr lvl="2">
              <a:defRPr/>
            </a:pPr>
            <a:r>
              <a:rPr lang="en-ZA" sz="1800" dirty="0">
                <a:latin typeface="Cambria" pitchFamily="18" charset="0"/>
              </a:rPr>
              <a:t>The system continues to be marred with structural issues such as;</a:t>
            </a:r>
          </a:p>
          <a:p>
            <a:pPr lvl="3">
              <a:defRPr/>
            </a:pPr>
            <a:r>
              <a:rPr lang="en-ZA" sz="2000" dirty="0">
                <a:latin typeface="Cambria" pitchFamily="18" charset="0"/>
              </a:rPr>
              <a:t>Inadequate human and financial capacity</a:t>
            </a:r>
          </a:p>
          <a:p>
            <a:pPr lvl="3">
              <a:defRPr/>
            </a:pPr>
            <a:r>
              <a:rPr lang="en-ZA" sz="2000" dirty="0">
                <a:latin typeface="Cambria" pitchFamily="18" charset="0"/>
              </a:rPr>
              <a:t>Persistence of the view that planning is a technical undertaking</a:t>
            </a:r>
          </a:p>
          <a:p>
            <a:pPr lvl="3">
              <a:defRPr/>
            </a:pPr>
            <a:r>
              <a:rPr lang="en-ZA" sz="2000" dirty="0">
                <a:latin typeface="Cambria" pitchFamily="18" charset="0"/>
              </a:rPr>
              <a:t>Inadequate political will to support the implementation of laid down regulations, i.e. Physical Planning Guidelines and Standards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Land use planning &amp;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8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ZA" sz="2400" b="1" dirty="0">
                <a:latin typeface="Cambria" pitchFamily="18" charset="0"/>
              </a:rPr>
              <a:t>Delivery of services, development permits &amp; land use control</a:t>
            </a:r>
          </a:p>
          <a:p>
            <a:pPr lvl="1">
              <a:defRPr/>
            </a:pPr>
            <a:r>
              <a:rPr lang="en-ZA" sz="2000" dirty="0">
                <a:latin typeface="Cambria" pitchFamily="18" charset="0"/>
              </a:rPr>
              <a:t>The main deliverables of this system are;</a:t>
            </a:r>
          </a:p>
          <a:p>
            <a:pPr lvl="2">
              <a:defRPr/>
            </a:pPr>
            <a:r>
              <a:rPr lang="en-ZA" sz="1800" dirty="0">
                <a:latin typeface="Cambria" pitchFamily="18" charset="0"/>
              </a:rPr>
              <a:t>Planned and inclusive settlements</a:t>
            </a:r>
          </a:p>
          <a:p>
            <a:pPr lvl="2">
              <a:defRPr/>
            </a:pPr>
            <a:r>
              <a:rPr lang="en-ZA" sz="1800" dirty="0">
                <a:latin typeface="Cambria" pitchFamily="18" charset="0"/>
              </a:rPr>
              <a:t>Timely issued development permits</a:t>
            </a:r>
          </a:p>
          <a:p>
            <a:pPr lvl="2">
              <a:defRPr/>
            </a:pPr>
            <a:r>
              <a:rPr lang="en-ZA" sz="1800" dirty="0">
                <a:latin typeface="Cambria" pitchFamily="18" charset="0"/>
              </a:rPr>
              <a:t>Economically productive urban systems</a:t>
            </a:r>
          </a:p>
          <a:p>
            <a:pPr lvl="1">
              <a:defRPr/>
            </a:pPr>
            <a:r>
              <a:rPr lang="en-ZA" sz="2000" b="1" dirty="0">
                <a:latin typeface="Cambria" pitchFamily="18" charset="0"/>
              </a:rPr>
              <a:t>However</a:t>
            </a:r>
            <a:r>
              <a:rPr lang="en-ZA" sz="2000" dirty="0">
                <a:latin typeface="Cambria" pitchFamily="18" charset="0"/>
              </a:rPr>
              <a:t> it has been observed that in practice the situation is as follows</a:t>
            </a:r>
            <a:r>
              <a:rPr lang="en-ZA" dirty="0">
                <a:latin typeface="Cambria" pitchFamily="18" charset="0"/>
              </a:rPr>
              <a:t>;</a:t>
            </a:r>
          </a:p>
          <a:p>
            <a:pPr lvl="2">
              <a:defRPr/>
            </a:pPr>
            <a:r>
              <a:rPr lang="en-ZA" sz="1800" dirty="0">
                <a:latin typeface="Cambria" pitchFamily="18" charset="0"/>
              </a:rPr>
              <a:t>Delayed issuance of development permits, i.e. months after the specified period of 30 days</a:t>
            </a:r>
          </a:p>
          <a:p>
            <a:pPr lvl="2">
              <a:defRPr/>
            </a:pPr>
            <a:r>
              <a:rPr lang="en-ZA" sz="1800" dirty="0">
                <a:latin typeface="Cambria" pitchFamily="18" charset="0"/>
              </a:rPr>
              <a:t>In 2011 about 70 </a:t>
            </a:r>
            <a:r>
              <a:rPr lang="en-ZA" sz="1800" dirty="0" smtClean="0">
                <a:latin typeface="Cambria" pitchFamily="18" charset="0"/>
              </a:rPr>
              <a:t>per cent </a:t>
            </a:r>
            <a:r>
              <a:rPr lang="en-ZA" sz="1800" dirty="0">
                <a:latin typeface="Cambria" pitchFamily="18" charset="0"/>
              </a:rPr>
              <a:t>of the urban population in Blantyre city &amp; elsewhere lived in unplanned/informal settlements</a:t>
            </a:r>
          </a:p>
          <a:p>
            <a:pPr lvl="2">
              <a:defRPr/>
            </a:pPr>
            <a:r>
              <a:rPr lang="en-ZA" sz="1800" dirty="0">
                <a:latin typeface="Cambria" pitchFamily="18" charset="0"/>
              </a:rPr>
              <a:t>Majoring of the urban residents in cities of Malawi earn their income from the informal sector where security of land tenure is a major issue</a:t>
            </a:r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Land use planning &amp;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92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INTRODUCTION</a:t>
            </a:r>
          </a:p>
          <a:p>
            <a:r>
              <a:rPr lang="en-US" sz="2400" dirty="0" smtClean="0"/>
              <a:t>INSTITUTIONAL </a:t>
            </a:r>
            <a:r>
              <a:rPr lang="en-US" sz="2400" dirty="0" smtClean="0"/>
              <a:t>FRAMEWORK ON LAND GOVERNANCE</a:t>
            </a:r>
          </a:p>
          <a:p>
            <a:r>
              <a:rPr lang="en-US" sz="2400" dirty="0" smtClean="0"/>
              <a:t>LEGAL FRAMEWORK ON LAND TENURE</a:t>
            </a:r>
          </a:p>
          <a:p>
            <a:r>
              <a:rPr lang="en-US" sz="2400" dirty="0" smtClean="0"/>
              <a:t>LAND DISPUTE RESOLUTION</a:t>
            </a:r>
          </a:p>
          <a:p>
            <a:r>
              <a:rPr lang="en-US" sz="2400" dirty="0" smtClean="0"/>
              <a:t>VALUATION AND TAXATION </a:t>
            </a:r>
          </a:p>
          <a:p>
            <a:r>
              <a:rPr lang="en-US" sz="2400" dirty="0" smtClean="0"/>
              <a:t>LAND USE PLANNING CONTROL</a:t>
            </a:r>
          </a:p>
          <a:p>
            <a:r>
              <a:rPr lang="en-US" sz="2400" dirty="0" smtClean="0"/>
              <a:t>MANAGEMENT OF PUBLIC LAND</a:t>
            </a:r>
          </a:p>
          <a:p>
            <a:r>
              <a:rPr lang="en-US" sz="2400" dirty="0" smtClean="0"/>
              <a:t>LAND INFORMATION</a:t>
            </a:r>
          </a:p>
          <a:p>
            <a:r>
              <a:rPr lang="en-US" sz="2400" dirty="0" smtClean="0"/>
              <a:t>LAND GOVERNANCE CHALLENGES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49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ZA" sz="2400" b="1" dirty="0"/>
              <a:t>Climate change &amp; environmental management</a:t>
            </a:r>
          </a:p>
          <a:p>
            <a:pPr lvl="1">
              <a:defRPr/>
            </a:pPr>
            <a:r>
              <a:rPr lang="en-ZA" sz="2000" dirty="0"/>
              <a:t>The role of planning in dealing with issues of climate change and environmental management is rarely recognized</a:t>
            </a:r>
          </a:p>
          <a:p>
            <a:pPr lvl="2">
              <a:defRPr/>
            </a:pPr>
            <a:r>
              <a:rPr lang="en-ZA" sz="1800" dirty="0"/>
              <a:t>Most unplanned settlements mushrooming in cities of Malawi are located in environmentally sensitive areas, i.e. floodplains &amp; river banks</a:t>
            </a:r>
          </a:p>
          <a:p>
            <a:pPr lvl="1">
              <a:defRPr/>
            </a:pPr>
            <a:r>
              <a:rPr lang="en-ZA" sz="2000" dirty="0"/>
              <a:t>This is caused in part by</a:t>
            </a:r>
            <a:r>
              <a:rPr lang="en-ZA" dirty="0"/>
              <a:t>;</a:t>
            </a:r>
          </a:p>
          <a:p>
            <a:pPr lvl="2">
              <a:defRPr/>
            </a:pPr>
            <a:r>
              <a:rPr lang="en-ZA" sz="1800" dirty="0"/>
              <a:t>Poor monitoring and enforcement of approved plans</a:t>
            </a:r>
          </a:p>
          <a:p>
            <a:pPr lvl="2">
              <a:defRPr/>
            </a:pPr>
            <a:r>
              <a:rPr lang="en-ZA" sz="1800" dirty="0"/>
              <a:t>Lack of access to serviced land by the urban poor</a:t>
            </a:r>
          </a:p>
          <a:p>
            <a:pPr lvl="2">
              <a:defRPr/>
            </a:pPr>
            <a:r>
              <a:rPr lang="en-ZA" sz="1800" dirty="0"/>
              <a:t>Questionable land use decisions on the part  of potential developers where economic considerations override disaster risk concerns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Land use planning &amp;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81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Malawi has developed a comprehensive institutional and legal framework</a:t>
            </a:r>
          </a:p>
          <a:p>
            <a:r>
              <a:rPr lang="en-US" dirty="0" smtClean="0"/>
              <a:t>However, there is lack or limited enforcement</a:t>
            </a:r>
          </a:p>
          <a:p>
            <a:r>
              <a:rPr lang="en-US" dirty="0" smtClean="0"/>
              <a:t>Construction of infrastructure road reserves</a:t>
            </a:r>
          </a:p>
          <a:p>
            <a:r>
              <a:rPr lang="en-US" dirty="0" smtClean="0"/>
              <a:t>Encroachment of public land</a:t>
            </a:r>
          </a:p>
          <a:p>
            <a:r>
              <a:rPr lang="en-US" dirty="0" smtClean="0"/>
              <a:t>Illegal developments on public land</a:t>
            </a:r>
          </a:p>
          <a:p>
            <a:r>
              <a:rPr lang="en-US" dirty="0" smtClean="0"/>
              <a:t>Cultivation on road reserves</a:t>
            </a:r>
          </a:p>
          <a:p>
            <a:r>
              <a:rPr lang="en-US" dirty="0" smtClean="0"/>
              <a:t>Planning standards and regulation  inaccessible to the majority</a:t>
            </a:r>
          </a:p>
          <a:p>
            <a:r>
              <a:rPr lang="en-US" dirty="0" smtClean="0"/>
              <a:t>Administrative steps, cost and time required to register on public land</a:t>
            </a:r>
          </a:p>
          <a:p>
            <a:r>
              <a:rPr lang="en-US" dirty="0" smtClean="0"/>
              <a:t>Complexities of land registration is a bleeding place for corruption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governance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4722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legislation not addressed general principles to promote access to customary land</a:t>
            </a:r>
          </a:p>
          <a:p>
            <a:r>
              <a:rPr lang="en-US" dirty="0" smtClean="0"/>
              <a:t>CLA 2016 given responsibilities of customary  land governance to an elected body based on western democratic principles</a:t>
            </a:r>
          </a:p>
          <a:p>
            <a:r>
              <a:rPr lang="en-US" dirty="0" smtClean="0"/>
              <a:t>Despite legislative and policy reforms access to land is still mediated by men both in patrilineal and matrilineal societies</a:t>
            </a:r>
          </a:p>
          <a:p>
            <a:r>
              <a:rPr lang="en-US" dirty="0" smtClean="0"/>
              <a:t>Infrastructure development on development on public land </a:t>
            </a:r>
          </a:p>
          <a:p>
            <a:r>
              <a:rPr lang="en-US" dirty="0" smtClean="0"/>
              <a:t>Development without planning permission result in service delivery to be difficult and costly</a:t>
            </a:r>
          </a:p>
          <a:p>
            <a:r>
              <a:rPr lang="en-US" dirty="0" smtClean="0"/>
              <a:t>Political interference poses as a challenge to both the institutional and legal frameworks</a:t>
            </a:r>
          </a:p>
          <a:p>
            <a:r>
              <a:rPr lang="en-US" dirty="0" smtClean="0"/>
              <a:t>Squatter settlements have negative impacts on infrastructure development and management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 governance challenges</a:t>
            </a:r>
          </a:p>
        </p:txBody>
      </p:sp>
    </p:spTree>
    <p:extLst>
      <p:ext uri="{BB962C8B-B14F-4D97-AF65-F5344CB8AC3E}">
        <p14:creationId xmlns:p14="http://schemas.microsoft.com/office/powerpoint/2010/main" val="3399910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 acquisition process is bureaucratic and time wasting</a:t>
            </a:r>
          </a:p>
          <a:p>
            <a:r>
              <a:rPr lang="en-US" dirty="0" smtClean="0"/>
              <a:t>Result in corruption</a:t>
            </a:r>
          </a:p>
          <a:p>
            <a:r>
              <a:rPr lang="en-US" dirty="0" smtClean="0"/>
              <a:t>Lack of transparency and efficiency in land access result in corruption</a:t>
            </a:r>
          </a:p>
          <a:p>
            <a:r>
              <a:rPr lang="en-US" dirty="0" smtClean="0"/>
              <a:t>Lack of comprehensive land information system</a:t>
            </a:r>
          </a:p>
          <a:p>
            <a:r>
              <a:rPr lang="en-US" dirty="0" smtClean="0"/>
              <a:t>Lack of comprehensive land profile</a:t>
            </a:r>
          </a:p>
          <a:p>
            <a:r>
              <a:rPr lang="en-US" dirty="0" smtClean="0"/>
              <a:t>Accessibility of land registration information is missing</a:t>
            </a:r>
          </a:p>
          <a:p>
            <a:r>
              <a:rPr lang="en-US" dirty="0" smtClean="0"/>
              <a:t>Overlapping responsibilities result mix-ups between institutions in terms of their roles and </a:t>
            </a:r>
            <a:r>
              <a:rPr lang="en-US" smtClean="0"/>
              <a:t>responsibilties</a:t>
            </a:r>
            <a:endParaRPr lang="en-US" dirty="0" smtClean="0"/>
          </a:p>
          <a:p>
            <a:r>
              <a:rPr lang="en-US" dirty="0" smtClean="0"/>
              <a:t>Policy overlaps </a:t>
            </a:r>
          </a:p>
          <a:p>
            <a:r>
              <a:rPr lang="en-US" dirty="0" smtClean="0"/>
              <a:t>Overlaps between different levels administration.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 governance challenges</a:t>
            </a:r>
          </a:p>
        </p:txBody>
      </p:sp>
    </p:spTree>
    <p:extLst>
      <p:ext uri="{BB962C8B-B14F-4D97-AF65-F5344CB8AC3E}">
        <p14:creationId xmlns:p14="http://schemas.microsoft.com/office/powerpoint/2010/main" val="281049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4" name="Content Placeholder 3" descr="F:\DR\DR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676400"/>
            <a:ext cx="3276600" cy="5029200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650078"/>
              </p:ext>
            </p:extLst>
          </p:nvPr>
        </p:nvGraphicFramePr>
        <p:xfrm>
          <a:off x="228600" y="1752600"/>
          <a:ext cx="5543550" cy="480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6938"/>
                <a:gridCol w="2826612"/>
              </a:tblGrid>
              <a:tr h="6000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Land Area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655" marR="47625" marT="19050" marB="1905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94,080 km</a:t>
                      </a:r>
                      <a:r>
                        <a:rPr lang="en-GB" sz="1200" baseline="300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655" marR="47625" marT="19050" marB="1905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Water Area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655" marR="47625" marT="19050" marB="1905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24,404 km</a:t>
                      </a:r>
                      <a:r>
                        <a:rPr lang="en-GB" sz="1200" baseline="300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655" marR="47625" marT="19050" marB="19050"/>
                </a:tc>
              </a:tr>
              <a:tr h="6000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Total Area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655" marR="47625" marT="19050" marB="1905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118,484km</a:t>
                      </a:r>
                      <a:r>
                        <a:rPr lang="en-GB" sz="1200" baseline="300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655" marR="47625" marT="19050" marB="19050"/>
                </a:tc>
              </a:tr>
              <a:tr h="6000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Population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655" marR="47625" marT="19050" marB="1905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18,570,321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655" marR="47625" marT="19050" marB="19050"/>
                </a:tc>
              </a:tr>
              <a:tr h="6000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Population Density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655" marR="47625" marT="19050" marB="1905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197.39/km</a:t>
                      </a:r>
                      <a:r>
                        <a:rPr lang="en-GB" sz="1200" baseline="300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655" marR="47625" marT="19050" marB="19050"/>
                </a:tc>
              </a:tr>
              <a:tr h="6000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Government Type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655" marR="47625" marT="19050" marB="1905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Presidential Republic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655" marR="47625" marT="19050" marB="19050"/>
                </a:tc>
              </a:tr>
              <a:tr h="6000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GDP (PPP)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655" marR="47625" marT="19050" marB="1905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$21.20 Billion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655" marR="47625" marT="19050" marB="19050"/>
                </a:tc>
              </a:tr>
              <a:tr h="6000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GDP Per Capita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655" marR="47625" marT="19050" marB="1905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1,100$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655" marR="47625" marT="19050" marB="190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41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Malawi land locked formerly Nyasaland (1891 to 1964)</a:t>
            </a:r>
          </a:p>
          <a:p>
            <a:r>
              <a:rPr lang="en-US" sz="2400" dirty="0" smtClean="0"/>
              <a:t>Early inhabitants were nomads</a:t>
            </a:r>
          </a:p>
          <a:p>
            <a:r>
              <a:rPr lang="en-US" sz="2400" dirty="0" smtClean="0"/>
              <a:t>Land use </a:t>
            </a:r>
            <a:r>
              <a:rPr lang="en-US" sz="2400" dirty="0" err="1" smtClean="0"/>
              <a:t>characterised</a:t>
            </a:r>
            <a:r>
              <a:rPr lang="en-US" sz="2400" dirty="0" smtClean="0"/>
              <a:t> by conquest</a:t>
            </a:r>
          </a:p>
          <a:p>
            <a:r>
              <a:rPr lang="en-US" sz="2400" dirty="0" smtClean="0"/>
              <a:t>1884, Berlin Conference defined the current boundaries</a:t>
            </a:r>
          </a:p>
          <a:p>
            <a:r>
              <a:rPr lang="en-US" sz="2400" dirty="0" smtClean="0"/>
              <a:t>1891 Nyasaland became British Protectorate</a:t>
            </a:r>
          </a:p>
          <a:p>
            <a:r>
              <a:rPr lang="en-US" sz="2400" dirty="0" smtClean="0"/>
              <a:t>Introduction of dualism of land tenure</a:t>
            </a:r>
          </a:p>
          <a:p>
            <a:r>
              <a:rPr lang="en-US" sz="2400" dirty="0" smtClean="0"/>
              <a:t>Categories of land: Crown, Native Trust, Private</a:t>
            </a:r>
          </a:p>
          <a:p>
            <a:r>
              <a:rPr lang="en-US" sz="2400" dirty="0" smtClean="0"/>
              <a:t>Certificate of Claim used to convert NTL into Private.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0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At Independence, land was categorised as Public, Customary and Private(Leasehold, Freehold)</a:t>
            </a:r>
          </a:p>
          <a:p>
            <a:r>
              <a:rPr lang="en-US" sz="2400" dirty="0" smtClean="0"/>
              <a:t>Malawi was under one party system from 1964 to 1994</a:t>
            </a:r>
          </a:p>
          <a:p>
            <a:r>
              <a:rPr lang="en-US" sz="2400" dirty="0" smtClean="0"/>
              <a:t>After attaining multiparty system Commission of Inquiry on Land Reform established. </a:t>
            </a:r>
          </a:p>
          <a:p>
            <a:r>
              <a:rPr lang="en-US" sz="2400" dirty="0" smtClean="0"/>
              <a:t>Malawi National Land Policy passed in 2002.</a:t>
            </a:r>
          </a:p>
          <a:p>
            <a:r>
              <a:rPr lang="en-US" sz="2400" dirty="0" smtClean="0"/>
              <a:t>In 2016 Land Bills passed by Parliament</a:t>
            </a:r>
          </a:p>
          <a:p>
            <a:r>
              <a:rPr lang="en-US" sz="2400" dirty="0" smtClean="0"/>
              <a:t>In 2017 The President assented the Bills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2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Original land administered based on tribal groupings</a:t>
            </a:r>
          </a:p>
          <a:p>
            <a:r>
              <a:rPr lang="en-US" sz="2400" dirty="0" smtClean="0"/>
              <a:t>1891 marked the introduction of British Legal system</a:t>
            </a:r>
          </a:p>
          <a:p>
            <a:r>
              <a:rPr lang="en-US" sz="2400" dirty="0" smtClean="0"/>
              <a:t>Traditional versus western models resulted in conflicts</a:t>
            </a:r>
          </a:p>
          <a:p>
            <a:r>
              <a:rPr lang="en-US" sz="2400" dirty="0" smtClean="0"/>
              <a:t>Attempts to resolve land issues resulted in several commissions of inquiry</a:t>
            </a:r>
          </a:p>
          <a:p>
            <a:r>
              <a:rPr lang="en-US" sz="2400" dirty="0" smtClean="0"/>
              <a:t>Despite challenges over time, land management and administration is at three levels</a:t>
            </a:r>
          </a:p>
          <a:p>
            <a:r>
              <a:rPr lang="en-US" sz="2400" dirty="0" smtClean="0"/>
              <a:t>Levels include: 1.Central Government 2. Local Government and  3. Traditional level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framework on land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framework on land governance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777632"/>
              </p:ext>
            </p:extLst>
          </p:nvPr>
        </p:nvGraphicFramePr>
        <p:xfrm>
          <a:off x="533400" y="1524000"/>
          <a:ext cx="7918036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VISIO" r:id="rId3" imgW="7684560" imgH="7126560" progId="Visio.Drawing.6">
                  <p:embed/>
                </p:oleObj>
              </mc:Choice>
              <mc:Fallback>
                <p:oleObj name="VISIO" r:id="rId3" imgW="7684560" imgH="7126560" progId="Visio.Drawing.6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0"/>
                        <a:ext cx="7918036" cy="502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292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 smtClean="0"/>
              <a:t>MLHUD responsible policy formulation and implementation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 smtClean="0"/>
              <a:t>Local authorities responsible for implementing land related policies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 smtClean="0"/>
              <a:t>Local authorities governed by the decentralisation policy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 smtClean="0"/>
              <a:t>Other ministries involved in land management and administration </a:t>
            </a:r>
            <a:r>
              <a:rPr lang="en-US" sz="2200" dirty="0" err="1" smtClean="0"/>
              <a:t>e.g</a:t>
            </a:r>
            <a:r>
              <a:rPr lang="en-US" sz="2200" dirty="0" smtClean="0"/>
              <a:t> Ministry of Agriculture, Ministry of Irrigation and Water resources, Transport and public Works  </a:t>
            </a:r>
            <a:r>
              <a:rPr lang="en-US" sz="2200" dirty="0" err="1" smtClean="0"/>
              <a:t>etc</a:t>
            </a:r>
            <a:endParaRPr lang="en-US" sz="2200" dirty="0" smtClean="0"/>
          </a:p>
          <a:p>
            <a:pPr>
              <a:buFont typeface="Wingdings" pitchFamily="2" charset="2"/>
              <a:buChar char="§"/>
            </a:pPr>
            <a:r>
              <a:rPr lang="en-US" sz="2200" dirty="0" smtClean="0"/>
              <a:t>Institutional overlaps exist due to inconsistencies in policies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Historically authority to allocate land was vested in community leaders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British brought the deeds registration system as early as 1916.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Land administration during colonial era was based on British Land Law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1892 African Orders in Council formulated to facilitate the acquisition and granting land rights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1894 Land Survey Regulations- urban land management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1896 Land Sales regulations –purchase and leasing of land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1898 Africa(Acquisition of Lands) Order in Council-to mandate courts in Malawi to adopt British Common law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framework on land tenure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26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1479</TotalTime>
  <Words>1465</Words>
  <Application>Microsoft Office PowerPoint</Application>
  <PresentationFormat>On-screen Show (4:3)</PresentationFormat>
  <Paragraphs>178</Paragraphs>
  <Slides>23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Grid</vt:lpstr>
      <vt:lpstr>VISIO</vt:lpstr>
      <vt:lpstr>LAND GOVERNANCE IN MALAWI</vt:lpstr>
      <vt:lpstr>PRESENTATION OUTLINE</vt:lpstr>
      <vt:lpstr>INTRODUCTION</vt:lpstr>
      <vt:lpstr>BACKGROUND</vt:lpstr>
      <vt:lpstr>background</vt:lpstr>
      <vt:lpstr>Institutional framework on land governance</vt:lpstr>
      <vt:lpstr>Institutional framework on land governance</vt:lpstr>
      <vt:lpstr>Institutional framework</vt:lpstr>
      <vt:lpstr>Legal framework on land tenure</vt:lpstr>
      <vt:lpstr>Legal framework on land tenure</vt:lpstr>
      <vt:lpstr>Legal framework on land tenure</vt:lpstr>
      <vt:lpstr>Legal framework on land tenure</vt:lpstr>
      <vt:lpstr>Land allocation process</vt:lpstr>
      <vt:lpstr>Land dispute resolution</vt:lpstr>
      <vt:lpstr>Land dispute resolution</vt:lpstr>
      <vt:lpstr>Valuation and taxation</vt:lpstr>
      <vt:lpstr>Valuation and taxation</vt:lpstr>
      <vt:lpstr>Land use planning &amp; control</vt:lpstr>
      <vt:lpstr>Land use planning &amp; control</vt:lpstr>
      <vt:lpstr>Land use planning &amp; control</vt:lpstr>
      <vt:lpstr>Land governance challenges</vt:lpstr>
      <vt:lpstr>Land governance challenges</vt:lpstr>
      <vt:lpstr>Land governance 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INTEGRITY OF CEMENT IN MALAWI; TESTING CHEMICAL PARAMETERS AND COMPOSITION OF LOCALLY FOUND CEMENT</dc:title>
  <dc:creator>TorNadO</dc:creator>
  <cp:lastModifiedBy>chikhwenda</cp:lastModifiedBy>
  <cp:revision>107</cp:revision>
  <dcterms:created xsi:type="dcterms:W3CDTF">2016-01-06T23:44:07Z</dcterms:created>
  <dcterms:modified xsi:type="dcterms:W3CDTF">2019-09-01T07:19:18Z</dcterms:modified>
</cp:coreProperties>
</file>