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sldIdLst>
    <p:sldId id="256" r:id="rId2"/>
    <p:sldId id="284" r:id="rId3"/>
    <p:sldId id="257" r:id="rId4"/>
    <p:sldId id="259" r:id="rId5"/>
    <p:sldId id="260" r:id="rId6"/>
    <p:sldId id="28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279" r:id="rId26"/>
    <p:sldId id="280"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08BC92-219E-4B72-B9AF-D446B107FA3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57154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8BC92-219E-4B72-B9AF-D446B107FA37}"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414641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7B08BC92-219E-4B72-B9AF-D446B107FA3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232997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7B08BC92-219E-4B72-B9AF-D446B107FA37}"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35797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08BC92-219E-4B72-B9AF-D446B107FA3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171042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08BC92-219E-4B72-B9AF-D446B107FA3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23153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08BC92-219E-4B72-B9AF-D446B107FA3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14993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8BC92-219E-4B72-B9AF-D446B107FA3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240415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08BC92-219E-4B72-B9AF-D446B107FA37}"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26827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08BC92-219E-4B72-B9AF-D446B107FA37}"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290589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08BC92-219E-4B72-B9AF-D446B107FA37}"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162022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8BC92-219E-4B72-B9AF-D446B107FA37}"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314770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8BC92-219E-4B72-B9AF-D446B107FA37}"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129315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B08BC92-219E-4B72-B9AF-D446B107FA37}" type="datetimeFigureOut">
              <a:rPr lang="en-US" smtClean="0"/>
              <a:t>9/3/2019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BB290C77-DC79-4CF7-89C7-1704E9B4C297}" type="slidenum">
              <a:rPr lang="en-US" smtClean="0"/>
              <a:t>‹#›</a:t>
            </a:fld>
            <a:endParaRPr lang="en-US"/>
          </a:p>
        </p:txBody>
      </p:sp>
    </p:spTree>
    <p:extLst>
      <p:ext uri="{BB962C8B-B14F-4D97-AF65-F5344CB8AC3E}">
        <p14:creationId xmlns:p14="http://schemas.microsoft.com/office/powerpoint/2010/main" val="365490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B08BC92-219E-4B72-B9AF-D446B107FA37}" type="datetimeFigureOut">
              <a:rPr lang="en-US" smtClean="0"/>
              <a:t>9/3/2019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B290C77-DC79-4CF7-89C7-1704E9B4C297}" type="slidenum">
              <a:rPr lang="en-US" smtClean="0"/>
              <a:t>‹#›</a:t>
            </a:fld>
            <a:endParaRPr lang="en-US"/>
          </a:p>
        </p:txBody>
      </p:sp>
    </p:spTree>
    <p:extLst>
      <p:ext uri="{BB962C8B-B14F-4D97-AF65-F5344CB8AC3E}">
        <p14:creationId xmlns:p14="http://schemas.microsoft.com/office/powerpoint/2010/main" val="1093285721"/>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4620" y="5115464"/>
            <a:ext cx="8783448" cy="828136"/>
          </a:xfrm>
        </p:spPr>
        <p:txBody>
          <a:bodyPr/>
          <a:lstStyle/>
          <a:p>
            <a:r>
              <a:rPr lang="en-US" sz="3600" dirty="0" smtClean="0">
                <a:latin typeface="Arial Black" panose="020B0A04020102020204" pitchFamily="34" charset="0"/>
              </a:rPr>
              <a:t>LAND GOVERNANCE IN ZAMBIA</a:t>
            </a:r>
            <a:endParaRPr lang="en-US" sz="3600" dirty="0">
              <a:latin typeface="Arial Black" panose="020B0A04020102020204" pitchFamily="34" charset="0"/>
            </a:endParaRPr>
          </a:p>
        </p:txBody>
      </p:sp>
      <p:sp useBgFill="1">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96948" y="606289"/>
            <a:ext cx="2419643" cy="21431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876" y="606290"/>
            <a:ext cx="2143125" cy="214312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017519"/>
            <a:ext cx="12191999" cy="3840481"/>
          </a:xfrm>
          <a:prstGeom prst="rect">
            <a:avLst/>
          </a:prstGeom>
        </p:spPr>
      </p:pic>
    </p:spTree>
    <p:extLst>
      <p:ext uri="{BB962C8B-B14F-4D97-AF65-F5344CB8AC3E}">
        <p14:creationId xmlns:p14="http://schemas.microsoft.com/office/powerpoint/2010/main" val="1854912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TENURE REGIMES</a:t>
            </a:r>
            <a:endParaRPr lang="en-US" dirty="0"/>
          </a:p>
        </p:txBody>
      </p:sp>
      <p:sp>
        <p:nvSpPr>
          <p:cNvPr id="3" name="Content Placeholder 2"/>
          <p:cNvSpPr>
            <a:spLocks noGrp="1"/>
          </p:cNvSpPr>
          <p:nvPr>
            <p:ph idx="1"/>
          </p:nvPr>
        </p:nvSpPr>
        <p:spPr>
          <a:xfrm>
            <a:off x="818712" y="2236763"/>
            <a:ext cx="10554574" cy="4360985"/>
          </a:xfrm>
          <a:solidFill>
            <a:schemeClr val="accent1"/>
          </a:solidFill>
        </p:spPr>
        <p:txBody>
          <a:bodyPr>
            <a:noAutofit/>
          </a:bodyPr>
          <a:lstStyle/>
          <a:p>
            <a:r>
              <a:rPr lang="en-US" sz="2400" kern="100" dirty="0">
                <a:latin typeface="Arial Black" panose="020B0A04020102020204" pitchFamily="34" charset="0"/>
                <a:ea typeface="SimSun" panose="02010600030101010101" pitchFamily="2" charset="-122"/>
                <a:cs typeface="Times New Roman" panose="02020603050405020304" pitchFamily="18" charset="0"/>
              </a:rPr>
              <a:t>Legal security of tenure with regards to access, ownership or use of land confers security on all individuals holding land against the threat of forced evictions or harassment to enable them enjoy their right to land freely.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a:latin typeface="Arial Black" panose="020B0A04020102020204" pitchFamily="34" charset="0"/>
                <a:ea typeface="SimSun" panose="02010600030101010101" pitchFamily="2" charset="-122"/>
                <a:cs typeface="Times New Roman" panose="02020603050405020304" pitchFamily="18" charset="0"/>
              </a:rPr>
              <a:t>The statutory tenure system provides security of tenure and permits the holder to pass on the property freely to their designated heirs.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 </a:t>
            </a:r>
            <a:r>
              <a:rPr lang="en-US" sz="2400" kern="100" dirty="0">
                <a:latin typeface="Arial Black" panose="020B0A04020102020204" pitchFamily="34" charset="0"/>
                <a:ea typeface="SimSun" panose="02010600030101010101" pitchFamily="2" charset="-122"/>
                <a:cs typeface="Times New Roman" panose="02020603050405020304" pitchFamily="18" charset="0"/>
              </a:rPr>
              <a:t>statutory tenure is subject to a registration process and to the issuance of a land title which is conclusive proof of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ownership.</a:t>
            </a:r>
            <a:endParaRPr lang="en-US" sz="2400" dirty="0">
              <a:latin typeface="Arial Black" panose="020B0A04020102020204" pitchFamily="34" charset="0"/>
            </a:endParaRPr>
          </a:p>
        </p:txBody>
      </p:sp>
    </p:spTree>
    <p:extLst>
      <p:ext uri="{BB962C8B-B14F-4D97-AF65-F5344CB8AC3E}">
        <p14:creationId xmlns:p14="http://schemas.microsoft.com/office/powerpoint/2010/main" val="3755456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ENFORCEMENT OF LAND RIGHTS</a:t>
            </a:r>
            <a:endParaRPr lang="en-US" dirty="0"/>
          </a:p>
        </p:txBody>
      </p:sp>
      <p:sp>
        <p:nvSpPr>
          <p:cNvPr id="3" name="Content Placeholder 2"/>
          <p:cNvSpPr>
            <a:spLocks noGrp="1"/>
          </p:cNvSpPr>
          <p:nvPr>
            <p:ph idx="1"/>
          </p:nvPr>
        </p:nvSpPr>
        <p:spPr>
          <a:xfrm>
            <a:off x="818712" y="2335237"/>
            <a:ext cx="10554574" cy="4192173"/>
          </a:xfrm>
          <a:solidFill>
            <a:schemeClr val="accent1"/>
          </a:solidFill>
        </p:spPr>
        <p:txBody>
          <a:bodyPr>
            <a:normAutofit lnSpcReduction="10000"/>
          </a:bodyPr>
          <a:lstStyle/>
          <a:p>
            <a:r>
              <a:rPr lang="en-US" kern="100" dirty="0" smtClean="0">
                <a:latin typeface="Calibri" panose="020F0502020204030204" pitchFamily="34" charset="0"/>
                <a:ea typeface="SimSun" panose="02010600030101010101" pitchFamily="2" charset="-122"/>
                <a:cs typeface="Times New Roman" panose="02020603050405020304" pitchFamily="18" charset="0"/>
              </a:rPr>
              <a:t> </a:t>
            </a:r>
            <a:r>
              <a:rPr lang="en-US" sz="2400" kern="100" dirty="0">
                <a:latin typeface="Arial Black" panose="020B0A04020102020204" pitchFamily="34" charset="0"/>
                <a:ea typeface="SimSun" panose="02010600030101010101" pitchFamily="2" charset="-122"/>
                <a:cs typeface="Times New Roman" panose="02020603050405020304" pitchFamily="18" charset="0"/>
              </a:rPr>
              <a:t>Ownership of land in Zambia can be vested in a single person or jointly in two or more persons.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 leasehold rights given under the certificate of title to  are enforceable by the owner.</a:t>
            </a: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 rights are subject to the compliance of the covenants stated in the lease attached to the certificate of title by the owner.</a:t>
            </a: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For customary tenure the rights of the owner are regulated under the customs and not the certificate of title or lease agreement. </a:t>
            </a:r>
          </a:p>
          <a:p>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6229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LAND DISPUTE RESOLUTION</a:t>
            </a:r>
            <a:endParaRPr lang="en-US" dirty="0"/>
          </a:p>
        </p:txBody>
      </p:sp>
      <p:sp>
        <p:nvSpPr>
          <p:cNvPr id="3" name="Content Placeholder 2"/>
          <p:cNvSpPr>
            <a:spLocks noGrp="1"/>
          </p:cNvSpPr>
          <p:nvPr>
            <p:ph idx="1"/>
          </p:nvPr>
        </p:nvSpPr>
        <p:spPr>
          <a:solidFill>
            <a:schemeClr val="accent1"/>
          </a:solidFill>
        </p:spPr>
        <p:txBody>
          <a:bodyPr>
            <a:normAutofit/>
          </a:bodyPr>
          <a:lstStyle/>
          <a:p>
            <a:r>
              <a:rPr lang="en-GB" sz="2400" kern="100" dirty="0">
                <a:latin typeface="Arial Black" panose="020B0A04020102020204" pitchFamily="34" charset="0"/>
                <a:ea typeface="SimSun" panose="02010600030101010101" pitchFamily="2" charset="-122"/>
                <a:cs typeface="Times New Roman" panose="02020603050405020304" pitchFamily="18" charset="0"/>
              </a:rPr>
              <a:t>Disputes on state land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are </a:t>
            </a:r>
            <a:r>
              <a:rPr lang="en-GB" sz="2400" kern="100" dirty="0">
                <a:latin typeface="Arial Black" panose="020B0A04020102020204" pitchFamily="34" charset="0"/>
                <a:ea typeface="SimSun" panose="02010600030101010101" pitchFamily="2" charset="-122"/>
                <a:cs typeface="Times New Roman" panose="02020603050405020304" pitchFamily="18" charset="0"/>
              </a:rPr>
              <a:t>resolved through litigation using the formal court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structure especially the lands tribunal. </a:t>
            </a:r>
          </a:p>
          <a:p>
            <a:r>
              <a:rPr lang="en-US" sz="2400" kern="100" dirty="0">
                <a:latin typeface="Arial Black" panose="020B0A04020102020204" pitchFamily="34" charset="0"/>
                <a:ea typeface="SimSun" panose="02010600030101010101" pitchFamily="2" charset="-122"/>
                <a:cs typeface="Times New Roman" panose="02020603050405020304" pitchFamily="18" charset="0"/>
              </a:rPr>
              <a:t>Alternative dispute resolution mechanisms such as arbitration and mediation are also available alongside the formal court system.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a:latin typeface="Arial Black" panose="020B0A04020102020204" pitchFamily="34" charset="0"/>
                <a:ea typeface="SimSun" panose="02010600030101010101" pitchFamily="2" charset="-122"/>
                <a:cs typeface="Times New Roman" panose="02020603050405020304" pitchFamily="18" charset="0"/>
              </a:rPr>
              <a:t>Disputes on customary land on the other hand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are </a:t>
            </a:r>
            <a:r>
              <a:rPr lang="en-US" sz="2400" kern="100" dirty="0">
                <a:latin typeface="Arial Black" panose="020B0A04020102020204" pitchFamily="34" charset="0"/>
                <a:ea typeface="SimSun" panose="02010600030101010101" pitchFamily="2" charset="-122"/>
                <a:cs typeface="Times New Roman" panose="02020603050405020304" pitchFamily="18" charset="0"/>
              </a:rPr>
              <a:t>resolved by local courts and traditional courts which are constituted by the traditional leaders. </a:t>
            </a:r>
            <a:endParaRPr lang="en-US" sz="2400" dirty="0">
              <a:latin typeface="Arial Black" panose="020B0A04020102020204" pitchFamily="34" charset="0"/>
            </a:endParaRPr>
          </a:p>
        </p:txBody>
      </p:sp>
    </p:spTree>
    <p:extLst>
      <p:ext uri="{BB962C8B-B14F-4D97-AF65-F5344CB8AC3E}">
        <p14:creationId xmlns:p14="http://schemas.microsoft.com/office/powerpoint/2010/main" val="128206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VALUATION AND TAXATION</a:t>
            </a:r>
            <a:endParaRPr lang="en-US" dirty="0"/>
          </a:p>
        </p:txBody>
      </p:sp>
      <p:sp>
        <p:nvSpPr>
          <p:cNvPr id="3" name="Content Placeholder 2"/>
          <p:cNvSpPr>
            <a:spLocks noGrp="1"/>
          </p:cNvSpPr>
          <p:nvPr>
            <p:ph idx="1"/>
          </p:nvPr>
        </p:nvSpPr>
        <p:spPr>
          <a:solidFill>
            <a:schemeClr val="accent1"/>
          </a:solidFill>
        </p:spPr>
        <p:txBody>
          <a:bodyPr>
            <a:normAutofit/>
          </a:bodyPr>
          <a:lstStyle/>
          <a:p>
            <a:r>
              <a:rPr lang="en-US" sz="2400" kern="100" dirty="0">
                <a:latin typeface="Arial Black" panose="020B0A04020102020204" pitchFamily="34" charset="0"/>
                <a:ea typeface="SimSun" panose="02010600030101010101" pitchFamily="2" charset="-122"/>
                <a:cs typeface="Times New Roman" panose="02020603050405020304" pitchFamily="18" charset="0"/>
              </a:rPr>
              <a:t>There are two forms of valuation in Zambia, one being statutory while the other being non-statutory.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Statutory </a:t>
            </a:r>
            <a:r>
              <a:rPr lang="en-US" sz="2400" kern="100" dirty="0">
                <a:latin typeface="Arial Black" panose="020B0A04020102020204" pitchFamily="34" charset="0"/>
                <a:ea typeface="SimSun" panose="02010600030101010101" pitchFamily="2" charset="-122"/>
                <a:cs typeface="Times New Roman" panose="02020603050405020304" pitchFamily="18" charset="0"/>
              </a:rPr>
              <a:t>valuation is done for taxation as well as land acquisition.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Non- </a:t>
            </a:r>
            <a:r>
              <a:rPr lang="en-US" sz="2400" kern="100" dirty="0">
                <a:latin typeface="Arial Black" panose="020B0A04020102020204" pitchFamily="34" charset="0"/>
                <a:ea typeface="SimSun" panose="02010600030101010101" pitchFamily="2" charset="-122"/>
                <a:cs typeface="Times New Roman" panose="02020603050405020304" pitchFamily="18" charset="0"/>
              </a:rPr>
              <a:t>statutory valuation is for sale and purchase transactions, secured lending, insurance and accounting among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others purposes.</a:t>
            </a:r>
            <a:endParaRPr lang="en-US" sz="2400" dirty="0">
              <a:latin typeface="Arial Black" panose="020B0A04020102020204" pitchFamily="34" charset="0"/>
            </a:endParaRPr>
          </a:p>
        </p:txBody>
      </p:sp>
    </p:spTree>
    <p:extLst>
      <p:ext uri="{BB962C8B-B14F-4D97-AF65-F5344CB8AC3E}">
        <p14:creationId xmlns:p14="http://schemas.microsoft.com/office/powerpoint/2010/main" val="1458624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LAND USE, PLANNING AND CONTROL</a:t>
            </a:r>
            <a:endParaRPr lang="en-US" dirty="0"/>
          </a:p>
        </p:txBody>
      </p:sp>
      <p:sp>
        <p:nvSpPr>
          <p:cNvPr id="3" name="Content Placeholder 2"/>
          <p:cNvSpPr>
            <a:spLocks noGrp="1"/>
          </p:cNvSpPr>
          <p:nvPr>
            <p:ph idx="1"/>
          </p:nvPr>
        </p:nvSpPr>
        <p:spPr>
          <a:solidFill>
            <a:schemeClr val="accent1"/>
          </a:solidFill>
        </p:spPr>
        <p:txBody>
          <a:bodyPr>
            <a:normAutofit lnSpcReduction="10000"/>
          </a:bodyPr>
          <a:lstStyle/>
          <a:p>
            <a:pPr marL="0" marR="0" indent="0" algn="just">
              <a:spcBef>
                <a:spcPts val="0"/>
              </a:spcBef>
              <a:spcAft>
                <a:spcPts val="0"/>
              </a:spcAft>
              <a:buNone/>
            </a:pPr>
            <a:r>
              <a:rPr lang="en-US" sz="2400" kern="100" dirty="0">
                <a:latin typeface="Arial Black" panose="020B0A04020102020204" pitchFamily="34" charset="0"/>
                <a:ea typeface="SimSun" panose="02010600030101010101" pitchFamily="2" charset="-122"/>
                <a:cs typeface="Times New Roman" panose="02020603050405020304" pitchFamily="18" charset="0"/>
              </a:rPr>
              <a:t>The legislative framework for planning and control has been revised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	recently </a:t>
            </a:r>
            <a:r>
              <a:rPr lang="en-US" sz="2400" kern="100" dirty="0">
                <a:latin typeface="Arial Black" panose="020B0A04020102020204" pitchFamily="34" charset="0"/>
                <a:ea typeface="SimSun" panose="02010600030101010101" pitchFamily="2" charset="-122"/>
                <a:cs typeface="Times New Roman" panose="02020603050405020304" pitchFamily="18" charset="0"/>
              </a:rPr>
              <a:t>in Zambia.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pPr marL="0" marR="0" indent="0" algn="just">
              <a:spcBef>
                <a:spcPts val="0"/>
              </a:spcBef>
              <a:spcAft>
                <a:spcPts val="0"/>
              </a:spcAft>
              <a:buNone/>
            </a:pP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 </a:t>
            </a:r>
            <a:r>
              <a:rPr lang="en-US" sz="2400" kern="100" dirty="0">
                <a:latin typeface="Arial Black" panose="020B0A04020102020204" pitchFamily="34" charset="0"/>
                <a:ea typeface="SimSun" panose="02010600030101010101" pitchFamily="2" charset="-122"/>
                <a:cs typeface="Times New Roman" panose="02020603050405020304" pitchFamily="18" charset="0"/>
              </a:rPr>
              <a:t>Urban and Regional Planning Act provides for development, planning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	and administration </a:t>
            </a:r>
            <a:r>
              <a:rPr lang="en-US" sz="2400" kern="100" dirty="0">
                <a:latin typeface="Arial Black" panose="020B0A04020102020204" pitchFamily="34" charset="0"/>
                <a:ea typeface="SimSun" panose="02010600030101010101" pitchFamily="2" charset="-122"/>
                <a:cs typeface="Times New Roman" panose="02020603050405020304" pitchFamily="18" charset="0"/>
              </a:rPr>
              <a:t>principles, standards and requirements for urban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and regional </a:t>
            </a:r>
            <a:r>
              <a:rPr lang="en-US" sz="2400" kern="100" dirty="0">
                <a:latin typeface="Arial Black" panose="020B0A04020102020204" pitchFamily="34" charset="0"/>
                <a:ea typeface="SimSun" panose="02010600030101010101" pitchFamily="2" charset="-122"/>
                <a:cs typeface="Times New Roman" panose="02020603050405020304" pitchFamily="18" charset="0"/>
              </a:rPr>
              <a:t>planning processes and systems.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endParaRPr lang="en-US" sz="2400" kern="100" dirty="0">
              <a:latin typeface="Arial Black" panose="020B0A0402010202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 Act </a:t>
            </a:r>
            <a:r>
              <a:rPr lang="en-US" sz="2400" kern="100" dirty="0">
                <a:latin typeface="Arial Black" panose="020B0A04020102020204" pitchFamily="34" charset="0"/>
                <a:ea typeface="SimSun" panose="02010600030101010101" pitchFamily="2" charset="-122"/>
                <a:cs typeface="Times New Roman" panose="02020603050405020304" pitchFamily="18" charset="0"/>
              </a:rPr>
              <a:t>also provides for a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framework </a:t>
            </a:r>
            <a:r>
              <a:rPr lang="en-US" sz="2400" kern="100" dirty="0">
                <a:latin typeface="Arial Black" panose="020B0A04020102020204" pitchFamily="34" charset="0"/>
                <a:ea typeface="SimSun" panose="02010600030101010101" pitchFamily="2" charset="-122"/>
                <a:cs typeface="Times New Roman" panose="02020603050405020304" pitchFamily="18" charset="0"/>
              </a:rPr>
              <a:t>for administering and managing urban and regional planning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for </a:t>
            </a:r>
            <a:r>
              <a:rPr lang="en-US" sz="2400" kern="100" dirty="0">
                <a:latin typeface="Arial Black" panose="020B0A04020102020204" pitchFamily="34" charset="0"/>
                <a:ea typeface="SimSun" panose="02010600030101010101" pitchFamily="2" charset="-122"/>
                <a:cs typeface="Times New Roman" panose="02020603050405020304" pitchFamily="18" charset="0"/>
              </a:rPr>
              <a:t>the country.  </a:t>
            </a:r>
            <a:endParaRPr lang="en-US" sz="2400" dirty="0">
              <a:latin typeface="Arial Black" panose="020B0A04020102020204" pitchFamily="34" charset="0"/>
              <a:ea typeface="SimSun" panose="02010600030101010101" pitchFamily="2" charset="-122"/>
              <a:cs typeface="Times New Roman" panose="02020603050405020304" pitchFamily="18" charset="0"/>
            </a:endParaRPr>
          </a:p>
          <a:p>
            <a:endParaRPr lang="en-US" sz="2400" dirty="0">
              <a:latin typeface="Arial Black" panose="020B0A04020102020204" pitchFamily="34" charset="0"/>
            </a:endParaRPr>
          </a:p>
        </p:txBody>
      </p:sp>
    </p:spTree>
    <p:extLst>
      <p:ext uri="{BB962C8B-B14F-4D97-AF65-F5344CB8AC3E}">
        <p14:creationId xmlns:p14="http://schemas.microsoft.com/office/powerpoint/2010/main" val="470807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CONT’D</a:t>
            </a:r>
            <a:endParaRPr lang="en-US" dirty="0"/>
          </a:p>
        </p:txBody>
      </p:sp>
      <p:sp>
        <p:nvSpPr>
          <p:cNvPr id="3" name="Content Placeholder 2"/>
          <p:cNvSpPr>
            <a:spLocks noGrp="1"/>
          </p:cNvSpPr>
          <p:nvPr>
            <p:ph idx="1"/>
          </p:nvPr>
        </p:nvSpPr>
        <p:spPr>
          <a:solidFill>
            <a:schemeClr val="accent1"/>
          </a:solidFill>
        </p:spPr>
        <p:txBody>
          <a:bodyPr/>
          <a:lstStyle/>
          <a:p>
            <a:r>
              <a:rPr lang="en-US" sz="2400" kern="100" dirty="0">
                <a:latin typeface="Arial Black" panose="020B0A04020102020204" pitchFamily="34" charset="0"/>
                <a:ea typeface="SimSun" panose="02010600030101010101" pitchFamily="2" charset="-122"/>
                <a:cs typeface="Times New Roman" panose="02020603050405020304" pitchFamily="18" charset="0"/>
              </a:rPr>
              <a:t>Urban and Regional Planning legislative framework provides for procedures for integrated urban and regional planning in a </a:t>
            </a:r>
            <a:r>
              <a:rPr lang="en-US" sz="2400" kern="100" dirty="0" err="1">
                <a:latin typeface="Arial Black" panose="020B0A04020102020204" pitchFamily="34" charset="0"/>
                <a:ea typeface="SimSun" panose="02010600030101010101" pitchFamily="2" charset="-122"/>
                <a:cs typeface="Times New Roman" panose="02020603050405020304" pitchFamily="18" charset="0"/>
              </a:rPr>
              <a:t>decentralised</a:t>
            </a:r>
            <a:r>
              <a:rPr lang="en-US" sz="2400" kern="100" dirty="0">
                <a:latin typeface="Arial Black" panose="020B0A04020102020204" pitchFamily="34" charset="0"/>
                <a:ea typeface="SimSun" panose="02010600030101010101" pitchFamily="2" charset="-122"/>
                <a:cs typeface="Times New Roman" panose="02020603050405020304" pitchFamily="18" charset="0"/>
              </a:rPr>
              <a:t> system of governance to ensure involvement of different stakeholders</a:t>
            </a:r>
            <a:r>
              <a:rPr lang="en-US" kern="100" dirty="0">
                <a:latin typeface="Calibri" panose="020F0502020204030204" pitchFamily="34" charset="0"/>
                <a:ea typeface="SimSun" panose="02010600030101010101" pitchFamily="2" charset="-122"/>
                <a:cs typeface="Times New Roman" panose="02020603050405020304" pitchFamily="18" charset="0"/>
              </a:rPr>
              <a:t>. </a:t>
            </a:r>
            <a:endParaRPr lang="en-US" kern="100" dirty="0" smtClean="0">
              <a:latin typeface="Calibri" panose="020F0502020204030204" pitchFamily="34" charset="0"/>
              <a:ea typeface="SimSun" panose="02010600030101010101" pitchFamily="2" charset="-122"/>
              <a:cs typeface="Times New Roman" panose="02020603050405020304" pitchFamily="18" charset="0"/>
            </a:endParaRPr>
          </a:p>
          <a:p>
            <a:endParaRPr lang="en-US" kern="100" dirty="0">
              <a:latin typeface="Calibri" panose="020F0502020204030204" pitchFamily="34" charset="0"/>
              <a:ea typeface="SimSun" panose="02010600030101010101" pitchFamily="2" charset="-122"/>
              <a:cs typeface="Times New Roman" panose="02020603050405020304" pitchFamily="18" charset="0"/>
            </a:endParaRPr>
          </a:p>
          <a:p>
            <a:endParaRPr lang="en-US" kern="100" dirty="0" smtClean="0">
              <a:latin typeface="Calibri" panose="020F0502020204030204" pitchFamily="34" charset="0"/>
              <a:ea typeface="SimSun" panose="02010600030101010101" pitchFamily="2" charset="-122"/>
              <a:cs typeface="Times New Roman" panose="02020603050405020304" pitchFamily="18" charset="0"/>
            </a:endParaRPr>
          </a:p>
          <a:p>
            <a:endParaRPr lang="en-US" kern="100"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534020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MANAGEMENT OF PUBLIC LAND</a:t>
            </a:r>
            <a:endParaRPr lang="en-US" dirty="0"/>
          </a:p>
        </p:txBody>
      </p:sp>
      <p:sp>
        <p:nvSpPr>
          <p:cNvPr id="3" name="Content Placeholder 2"/>
          <p:cNvSpPr>
            <a:spLocks noGrp="1"/>
          </p:cNvSpPr>
          <p:nvPr>
            <p:ph idx="1"/>
          </p:nvPr>
        </p:nvSpPr>
        <p:spPr>
          <a:solidFill>
            <a:schemeClr val="accent1"/>
          </a:solidFill>
        </p:spPr>
        <p:txBody>
          <a:bodyPr>
            <a:normAutofit fontScale="92500" lnSpcReduction="10000"/>
          </a:bodyPr>
          <a:lstStyle/>
          <a:p>
            <a:pPr marL="0" marR="0" indent="0">
              <a:spcBef>
                <a:spcPts val="0"/>
              </a:spcBef>
              <a:spcAft>
                <a:spcPts val="0"/>
              </a:spcAft>
              <a:buNone/>
            </a:pPr>
            <a:r>
              <a:rPr lang="en-GB" sz="2400" kern="100" dirty="0">
                <a:latin typeface="Arial Black" panose="020B0A04020102020204" pitchFamily="34" charset="0"/>
                <a:ea typeface="SimSun" panose="02010600030101010101" pitchFamily="2" charset="-122"/>
                <a:cs typeface="Times New Roman" panose="02020603050405020304" pitchFamily="18" charset="0"/>
              </a:rPr>
              <a:t>Public land has not been defined under the Lands Act but can be referred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to </a:t>
            </a:r>
            <a:r>
              <a:rPr lang="en-GB" sz="2400" kern="100" dirty="0">
                <a:latin typeface="Arial Black" panose="020B0A04020102020204" pitchFamily="34" charset="0"/>
                <a:ea typeface="SimSun" panose="02010600030101010101" pitchFamily="2" charset="-122"/>
                <a:cs typeface="Times New Roman" panose="02020603050405020304" pitchFamily="18" charset="0"/>
              </a:rPr>
              <a:t>any land that is held in trust and meant for Government use. </a:t>
            </a:r>
            <a:endParaRPr lang="en-GB" sz="2400" kern="100" dirty="0" smtClean="0">
              <a:latin typeface="Arial Black" panose="020B0A0402010202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endParaRPr lang="en-GB" sz="2400" kern="100" dirty="0" smtClean="0">
              <a:latin typeface="Arial Black" panose="020B0A0402010202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This </a:t>
            </a:r>
            <a:r>
              <a:rPr lang="en-GB" sz="2400" kern="100" dirty="0">
                <a:latin typeface="Arial Black" panose="020B0A04020102020204" pitchFamily="34" charset="0"/>
                <a:ea typeface="SimSun" panose="02010600030101010101" pitchFamily="2" charset="-122"/>
                <a:cs typeface="Times New Roman" panose="02020603050405020304" pitchFamily="18" charset="0"/>
              </a:rPr>
              <a:t>land is used as national parks, forest reserves, conservation areas,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recreation </a:t>
            </a:r>
            <a:r>
              <a:rPr lang="en-GB" sz="2400" kern="100" dirty="0">
                <a:latin typeface="Arial Black" panose="020B0A04020102020204" pitchFamily="34" charset="0"/>
                <a:ea typeface="SimSun" panose="02010600030101010101" pitchFamily="2" charset="-122"/>
                <a:cs typeface="Times New Roman" panose="02020603050405020304" pitchFamily="18" charset="0"/>
              </a:rPr>
              <a:t>areas and historic and cultural sites or any land set aside for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public use</a:t>
            </a:r>
            <a:r>
              <a:rPr lang="en-US" sz="2400" dirty="0" smtClean="0">
                <a:latin typeface="Arial Black" panose="020B0A04020102020204" pitchFamily="34" charset="0"/>
              </a:rPr>
              <a:t>.</a:t>
            </a:r>
          </a:p>
          <a:p>
            <a:pPr marL="0" marR="0" indent="0">
              <a:spcBef>
                <a:spcPts val="0"/>
              </a:spcBef>
              <a:spcAft>
                <a:spcPts val="0"/>
              </a:spcAft>
              <a:buNone/>
            </a:pPr>
            <a:endParaRPr lang="en-US" sz="2400" dirty="0" smtClean="0">
              <a:latin typeface="Arial Black" panose="020B0A04020102020204" pitchFamily="34" charset="0"/>
            </a:endParaRPr>
          </a:p>
          <a:p>
            <a:pPr marL="0" marR="0" indent="0">
              <a:spcBef>
                <a:spcPts val="0"/>
              </a:spcBef>
              <a:spcAft>
                <a:spcPts val="0"/>
              </a:spcAft>
              <a:buNone/>
            </a:pPr>
            <a:r>
              <a:rPr lang="en-GB" sz="2400" kern="100" dirty="0">
                <a:latin typeface="Arial Black" panose="020B0A04020102020204" pitchFamily="34" charset="0"/>
                <a:ea typeface="SimSun" panose="02010600030101010101" pitchFamily="2" charset="-122"/>
                <a:cs typeface="Times New Roman" panose="02020603050405020304" pitchFamily="18" charset="0"/>
              </a:rPr>
              <a:t>It therefore follows that a company or individual cannot not own public land and the government decides the purpose for which public land can be used. </a:t>
            </a:r>
            <a:endParaRPr lang="en-US" sz="2400" dirty="0" smtClean="0">
              <a:latin typeface="Arial Black" panose="020B0A04020102020204" pitchFamily="34" charset="0"/>
            </a:endParaRPr>
          </a:p>
          <a:p>
            <a:pPr marL="0" marR="0">
              <a:spcBef>
                <a:spcPts val="0"/>
              </a:spcBef>
              <a:spcAft>
                <a:spcPts val="0"/>
              </a:spcAft>
            </a:pPr>
            <a:endParaRPr lang="en-US" sz="1600"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1875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PUBLIC LAND INVENTORY</a:t>
            </a:r>
            <a:endParaRPr lang="en-US" dirty="0"/>
          </a:p>
        </p:txBody>
      </p:sp>
      <p:sp>
        <p:nvSpPr>
          <p:cNvPr id="3" name="Content Placeholder 2"/>
          <p:cNvSpPr>
            <a:spLocks noGrp="1"/>
          </p:cNvSpPr>
          <p:nvPr>
            <p:ph idx="1"/>
          </p:nvPr>
        </p:nvSpPr>
        <p:spPr>
          <a:xfrm>
            <a:off x="818712" y="2264898"/>
            <a:ext cx="10554574" cy="4431324"/>
          </a:xfrm>
          <a:solidFill>
            <a:schemeClr val="accent1"/>
          </a:solidFill>
        </p:spPr>
        <p:txBody>
          <a:bodyPr>
            <a:noAutofit/>
          </a:bodyPr>
          <a:lstStyle/>
          <a:p>
            <a:r>
              <a:rPr lang="en-GB" sz="2400" kern="100" dirty="0">
                <a:latin typeface="Arial Black" panose="020B0A04020102020204" pitchFamily="34" charset="0"/>
                <a:ea typeface="SimSun" panose="02010600030101010101" pitchFamily="2" charset="-122"/>
                <a:cs typeface="Times New Roman" panose="02020603050405020304" pitchFamily="18" charset="0"/>
              </a:rPr>
              <a:t>Land inventory is a system that serves to answer land data queries of how much, how many and where, with an emphasis on reports which derive primary data. </a:t>
            </a:r>
            <a:endParaRPr lang="en-GB"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The </a:t>
            </a:r>
            <a:r>
              <a:rPr lang="en-GB" sz="2400" kern="100" dirty="0">
                <a:latin typeface="Arial Black" panose="020B0A04020102020204" pitchFamily="34" charset="0"/>
                <a:ea typeface="SimSun" panose="02010600030101010101" pitchFamily="2" charset="-122"/>
                <a:cs typeface="Times New Roman" panose="02020603050405020304" pitchFamily="18" charset="0"/>
              </a:rPr>
              <a:t>objective of a land inventory is data collection, input, and editing to ensure accurate and high integrity base of land data. </a:t>
            </a:r>
            <a:endParaRPr lang="en-GB"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In </a:t>
            </a:r>
            <a:r>
              <a:rPr lang="en-GB" sz="2400" kern="100" dirty="0">
                <a:latin typeface="Arial Black" panose="020B0A04020102020204" pitchFamily="34" charset="0"/>
                <a:ea typeface="SimSun" panose="02010600030101010101" pitchFamily="2" charset="-122"/>
                <a:cs typeface="Times New Roman" panose="02020603050405020304" pitchFamily="18" charset="0"/>
              </a:rPr>
              <a:t>terms of the land inventory the available data in Zambia is a simple estimation based on research carried out for a report on the implementation of the land governance assessment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framework which may not be accurate.</a:t>
            </a:r>
            <a:endParaRPr lang="en-US" sz="2400" dirty="0">
              <a:latin typeface="Arial Black" panose="020B0A04020102020204" pitchFamily="34" charset="0"/>
            </a:endParaRPr>
          </a:p>
        </p:txBody>
      </p:sp>
    </p:spTree>
    <p:extLst>
      <p:ext uri="{BB962C8B-B14F-4D97-AF65-F5344CB8AC3E}">
        <p14:creationId xmlns:p14="http://schemas.microsoft.com/office/powerpoint/2010/main" val="325283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LAND INFORMATION</a:t>
            </a:r>
            <a:endParaRPr lang="en-US" dirty="0"/>
          </a:p>
        </p:txBody>
      </p:sp>
      <p:sp>
        <p:nvSpPr>
          <p:cNvPr id="3" name="Content Placeholder 2"/>
          <p:cNvSpPr>
            <a:spLocks noGrp="1"/>
          </p:cNvSpPr>
          <p:nvPr>
            <p:ph idx="1"/>
          </p:nvPr>
        </p:nvSpPr>
        <p:spPr>
          <a:xfrm>
            <a:off x="818712" y="2236762"/>
            <a:ext cx="10554574" cy="4473527"/>
          </a:xfrm>
          <a:solidFill>
            <a:schemeClr val="accent1"/>
          </a:solidFill>
        </p:spPr>
        <p:txBody>
          <a:bodyPr>
            <a:noAutofit/>
          </a:bodyPr>
          <a:lstStyle/>
          <a:p>
            <a:r>
              <a:rPr lang="en-GB" sz="2400" kern="100" dirty="0">
                <a:latin typeface="Arial Black" panose="020B0A04020102020204" pitchFamily="34" charset="0"/>
                <a:ea typeface="SimSun" panose="02010600030101010101" pitchFamily="2" charset="-122"/>
                <a:cs typeface="Times New Roman" panose="02020603050405020304" pitchFamily="18" charset="0"/>
              </a:rPr>
              <a:t>Land information has two main components: a textual description of each property; and a graphic representation or map often containing dimensional information. </a:t>
            </a:r>
            <a:endParaRPr lang="en-GB"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Reliable</a:t>
            </a:r>
            <a:r>
              <a:rPr lang="en-GB" sz="2400" kern="100" dirty="0">
                <a:latin typeface="Arial Black" panose="020B0A04020102020204" pitchFamily="34" charset="0"/>
                <a:ea typeface="SimSun" panose="02010600030101010101" pitchFamily="2" charset="-122"/>
                <a:cs typeface="Times New Roman" panose="02020603050405020304" pitchFamily="18" charset="0"/>
              </a:rPr>
              <a:t>, up to date and accessible land information is vital to among other things to plan, and develop the land. </a:t>
            </a:r>
            <a:endParaRPr lang="en-GB"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In recognizing </a:t>
            </a:r>
            <a:r>
              <a:rPr lang="en-GB" sz="2400" kern="100" dirty="0">
                <a:latin typeface="Arial Black" panose="020B0A04020102020204" pitchFamily="34" charset="0"/>
                <a:ea typeface="SimSun" panose="02010600030101010101" pitchFamily="2" charset="-122"/>
                <a:cs typeface="Times New Roman" panose="02020603050405020304" pitchFamily="18" charset="0"/>
              </a:rPr>
              <a:t>the need for a modern and publicly accessible information on land administration and management, Zambia embarked on the creation of a repository for land data through Zambia Integrated Land Management Information System (ZILMIS). </a:t>
            </a:r>
            <a:endParaRPr lang="en-US" sz="2400" dirty="0">
              <a:latin typeface="Arial Black" panose="020B0A04020102020204" pitchFamily="34" charset="0"/>
            </a:endParaRPr>
          </a:p>
        </p:txBody>
      </p:sp>
    </p:spTree>
    <p:extLst>
      <p:ext uri="{BB962C8B-B14F-4D97-AF65-F5344CB8AC3E}">
        <p14:creationId xmlns:p14="http://schemas.microsoft.com/office/powerpoint/2010/main" val="197435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CHALLENGES IN INSTITUTIONAL FRAMEWORK</a:t>
            </a:r>
            <a:endParaRPr lang="en-US" dirty="0"/>
          </a:p>
        </p:txBody>
      </p:sp>
      <p:sp>
        <p:nvSpPr>
          <p:cNvPr id="3" name="Content Placeholder 2"/>
          <p:cNvSpPr>
            <a:spLocks noGrp="1"/>
          </p:cNvSpPr>
          <p:nvPr>
            <p:ph idx="1"/>
          </p:nvPr>
        </p:nvSpPr>
        <p:spPr>
          <a:xfrm>
            <a:off x="818712" y="2222287"/>
            <a:ext cx="10554574" cy="4206648"/>
          </a:xfrm>
          <a:solidFill>
            <a:schemeClr val="accent1"/>
          </a:solidFill>
        </p:spPr>
        <p:txBody>
          <a:bodyPr>
            <a:normAutofit/>
          </a:bodyPr>
          <a:lstStyle/>
          <a:p>
            <a:pPr marL="0" indent="0">
              <a:buNone/>
            </a:pPr>
            <a:r>
              <a:rPr lang="en-US" dirty="0"/>
              <a:t> </a:t>
            </a:r>
            <a:r>
              <a:rPr lang="en-US" sz="2400" dirty="0" smtClean="0">
                <a:latin typeface="Arial Black" panose="020B0A04020102020204" pitchFamily="34" charset="0"/>
              </a:rPr>
              <a:t>Inadequate </a:t>
            </a:r>
            <a:r>
              <a:rPr lang="en-US" sz="2400" dirty="0">
                <a:latin typeface="Arial Black" panose="020B0A04020102020204" pitchFamily="34" charset="0"/>
              </a:rPr>
              <a:t>co-ordination among land administration institutions </a:t>
            </a:r>
            <a:r>
              <a:rPr lang="en-US" sz="2400" dirty="0" smtClean="0">
                <a:latin typeface="Arial Black" panose="020B0A04020102020204" pitchFamily="34" charset="0"/>
              </a:rPr>
              <a:t>and inefficiencies are the main challenges.</a:t>
            </a:r>
          </a:p>
          <a:p>
            <a:pPr marL="0" indent="0">
              <a:buNone/>
            </a:pPr>
            <a:r>
              <a:rPr lang="en-US" sz="2400" kern="100" dirty="0">
                <a:latin typeface="Arial Black" panose="020B0A04020102020204" pitchFamily="34" charset="0"/>
                <a:ea typeface="SimSun" panose="02010600030101010101" pitchFamily="2" charset="-122"/>
                <a:cs typeface="Times New Roman" panose="02020603050405020304" pitchFamily="18" charset="0"/>
              </a:rPr>
              <a:t>Currently there are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too many </a:t>
            </a:r>
            <a:r>
              <a:rPr lang="en-US" sz="2400" kern="100" dirty="0">
                <a:latin typeface="Arial Black" panose="020B0A04020102020204" pitchFamily="34" charset="0"/>
                <a:ea typeface="SimSun" panose="02010600030101010101" pitchFamily="2" charset="-122"/>
                <a:cs typeface="Times New Roman" panose="02020603050405020304" pitchFamily="18" charset="0"/>
              </a:rPr>
              <a:t>institutions dealing in state land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administration causing the problem of coordination.</a:t>
            </a:r>
          </a:p>
          <a:p>
            <a:pPr marL="0" indent="0">
              <a:buNone/>
            </a:pPr>
            <a:r>
              <a:rPr lang="en-US" sz="2400" kern="100" dirty="0">
                <a:latin typeface="Arial Black" panose="020B0A04020102020204" pitchFamily="34" charset="0"/>
                <a:ea typeface="SimSun" panose="02010600030101010101" pitchFamily="2" charset="-122"/>
                <a:cs typeface="Times New Roman" panose="02020603050405020304" pitchFamily="18" charset="0"/>
              </a:rPr>
              <a:t>Although the mandates of these institutions are defined, there is inadequate co-ordination among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them.</a:t>
            </a:r>
          </a:p>
          <a:p>
            <a:pPr marL="0" indent="0">
              <a:buNone/>
            </a:pPr>
            <a:r>
              <a:rPr lang="en-US" sz="2400" kern="100" dirty="0">
                <a:latin typeface="Arial Black" panose="020B0A04020102020204" pitchFamily="34" charset="0"/>
                <a:ea typeface="SimSun" panose="02010600030101010101" pitchFamily="2" charset="-122"/>
                <a:cs typeface="Times New Roman" panose="02020603050405020304" pitchFamily="18" charset="0"/>
              </a:rPr>
              <a:t>inadequate coordination among these land institutions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leads to problems like </a:t>
            </a:r>
            <a:r>
              <a:rPr lang="en-US" sz="2400" kern="100" dirty="0">
                <a:latin typeface="Arial Black" panose="020B0A04020102020204" pitchFamily="34" charset="0"/>
                <a:ea typeface="SimSun" panose="02010600030101010101" pitchFamily="2" charset="-122"/>
                <a:cs typeface="Times New Roman" panose="02020603050405020304" pitchFamily="18" charset="0"/>
              </a:rPr>
              <a:t>the same parcel of land being offered to different people by different land institutions thereby causing land disputes</a:t>
            </a:r>
            <a:endParaRPr lang="en-US" sz="2400" dirty="0">
              <a:latin typeface="Arial Black" panose="020B0A04020102020204" pitchFamily="34" charset="0"/>
            </a:endParaRPr>
          </a:p>
        </p:txBody>
      </p:sp>
    </p:spTree>
    <p:extLst>
      <p:ext uri="{BB962C8B-B14F-4D97-AF65-F5344CB8AC3E}">
        <p14:creationId xmlns:p14="http://schemas.microsoft.com/office/powerpoint/2010/main" val="131352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36098"/>
            <a:ext cx="10571998" cy="1786189"/>
          </a:xfrm>
        </p:spPr>
        <p:txBody>
          <a:bodyPr/>
          <a:lstStyle/>
          <a:p>
            <a:r>
              <a:rPr lang="en-US" sz="5400" dirty="0"/>
              <a:t>Land Governance in Zambia</a:t>
            </a:r>
            <a:r>
              <a:rPr lang="en-US" dirty="0"/>
              <a:t/>
            </a:r>
            <a:br>
              <a:rPr lang="en-US" dirty="0"/>
            </a:br>
            <a:endParaRPr lang="en-US" dirty="0"/>
          </a:p>
        </p:txBody>
      </p:sp>
      <p:sp>
        <p:nvSpPr>
          <p:cNvPr id="3" name="Content Placeholder 2"/>
          <p:cNvSpPr>
            <a:spLocks noGrp="1"/>
          </p:cNvSpPr>
          <p:nvPr>
            <p:ph idx="1"/>
          </p:nvPr>
        </p:nvSpPr>
        <p:spPr/>
        <p:txBody>
          <a:bodyPr/>
          <a:lstStyle/>
          <a:p>
            <a:r>
              <a:rPr lang="en-US" sz="3600" b="1" dirty="0" smtClean="0"/>
              <a:t>A</a:t>
            </a:r>
            <a:r>
              <a:rPr lang="en-US" dirty="0" smtClean="0"/>
              <a:t> </a:t>
            </a:r>
            <a:r>
              <a:rPr lang="en-US" sz="3600" b="1" dirty="0" smtClean="0"/>
              <a:t>presentation of the  scoping study results</a:t>
            </a:r>
            <a:endParaRPr lang="en-US" sz="3600" b="1" dirty="0"/>
          </a:p>
        </p:txBody>
      </p:sp>
    </p:spTree>
    <p:extLst>
      <p:ext uri="{BB962C8B-B14F-4D97-AF65-F5344CB8AC3E}">
        <p14:creationId xmlns:p14="http://schemas.microsoft.com/office/powerpoint/2010/main" val="2816523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CONT’D</a:t>
            </a:r>
            <a:endParaRPr lang="en-US" dirty="0"/>
          </a:p>
        </p:txBody>
      </p:sp>
      <p:sp>
        <p:nvSpPr>
          <p:cNvPr id="3" name="Content Placeholder 2"/>
          <p:cNvSpPr>
            <a:spLocks noGrp="1"/>
          </p:cNvSpPr>
          <p:nvPr>
            <p:ph idx="1"/>
          </p:nvPr>
        </p:nvSpPr>
        <p:spPr>
          <a:xfrm>
            <a:off x="818712" y="2222287"/>
            <a:ext cx="10554574" cy="4389528"/>
          </a:xfrm>
          <a:solidFill>
            <a:schemeClr val="accent1"/>
          </a:solidFill>
        </p:spPr>
        <p:txBody>
          <a:bodyPr>
            <a:normAutofit fontScale="92500"/>
          </a:bodyPr>
          <a:lstStyle/>
          <a:p>
            <a:r>
              <a:rPr lang="en-US" sz="2400" dirty="0" smtClean="0">
                <a:latin typeface="Arial Black" panose="020B0A04020102020204" pitchFamily="34" charset="0"/>
              </a:rPr>
              <a:t>Corruption is a serious challenge in the land sector in Zambia.</a:t>
            </a:r>
          </a:p>
          <a:p>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Corrupt practices </a:t>
            </a:r>
            <a:r>
              <a:rPr lang="en-GB" sz="2400" kern="100" dirty="0">
                <a:latin typeface="Arial Black" panose="020B0A04020102020204" pitchFamily="34" charset="0"/>
                <a:ea typeface="SimSun" panose="02010600030101010101" pitchFamily="2" charset="-122"/>
                <a:cs typeface="Times New Roman" panose="02020603050405020304" pitchFamily="18" charset="0"/>
              </a:rPr>
              <a:t>in land institutions responsible for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allocation and registration as well as conversion </a:t>
            </a:r>
            <a:r>
              <a:rPr lang="en-GB" sz="2400" kern="100" dirty="0">
                <a:latin typeface="Arial Black" panose="020B0A04020102020204" pitchFamily="34" charset="0"/>
                <a:ea typeface="SimSun" panose="02010600030101010101" pitchFamily="2" charset="-122"/>
                <a:cs typeface="Times New Roman" panose="02020603050405020304" pitchFamily="18" charset="0"/>
              </a:rPr>
              <a:t>of </a:t>
            </a:r>
            <a:r>
              <a:rPr lang="en-GB" sz="2400" kern="100" dirty="0" smtClean="0">
                <a:latin typeface="Arial Black" panose="020B0A04020102020204" pitchFamily="34" charset="0"/>
                <a:ea typeface="SimSun" panose="02010600030101010101" pitchFamily="2" charset="-122"/>
                <a:cs typeface="Times New Roman" panose="02020603050405020304" pitchFamily="18" charset="0"/>
              </a:rPr>
              <a:t>land are rampant.</a:t>
            </a:r>
          </a:p>
          <a:p>
            <a:r>
              <a:rPr lang="en-US" sz="2400" kern="100" dirty="0">
                <a:latin typeface="Arial Black" panose="020B0A04020102020204" pitchFamily="34" charset="0"/>
                <a:ea typeface="SimSun" panose="02010600030101010101" pitchFamily="2" charset="-122"/>
                <a:cs typeface="Times New Roman" panose="02020603050405020304" pitchFamily="18" charset="0"/>
              </a:rPr>
              <a:t>The consequence of corruption is that it is very difficult for the great majority of the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people </a:t>
            </a:r>
            <a:r>
              <a:rPr lang="en-US" sz="2400" kern="100" dirty="0">
                <a:latin typeface="Arial Black" panose="020B0A04020102020204" pitchFamily="34" charset="0"/>
                <a:ea typeface="SimSun" panose="02010600030101010101" pitchFamily="2" charset="-122"/>
                <a:cs typeface="Times New Roman" panose="02020603050405020304" pitchFamily="18" charset="0"/>
              </a:rPr>
              <a:t>to acquire or secure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statutory </a:t>
            </a:r>
            <a:r>
              <a:rPr lang="en-US" sz="2400" kern="100" dirty="0">
                <a:latin typeface="Arial Black" panose="020B0A04020102020204" pitchFamily="34" charset="0"/>
                <a:ea typeface="SimSun" panose="02010600030101010101" pitchFamily="2" charset="-122"/>
                <a:cs typeface="Times New Roman" panose="02020603050405020304" pitchFamily="18" charset="0"/>
              </a:rPr>
              <a:t>land on an equitable basis</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a:t>
            </a:r>
          </a:p>
          <a:p>
            <a:pPr marL="0" marR="0">
              <a:lnSpc>
                <a:spcPct val="115000"/>
              </a:lnSpc>
              <a:spcBef>
                <a:spcPts val="0"/>
              </a:spcBef>
              <a:spcAft>
                <a:spcPts val="1000"/>
              </a:spcAft>
            </a:pPr>
            <a:r>
              <a:rPr lang="en-US" sz="2400" kern="100" dirty="0" smtClean="0">
                <a:latin typeface="Arial Black" panose="020B0A04020102020204" pitchFamily="34" charset="0"/>
                <a:ea typeface="SimSun" panose="02010600030101010101" pitchFamily="2" charset="-122"/>
                <a:cs typeface="Calibri" panose="020F0502020204030204" pitchFamily="34" charset="0"/>
              </a:rPr>
              <a:t>On a smaller </a:t>
            </a:r>
            <a:r>
              <a:rPr lang="en-US" sz="2400" kern="100" dirty="0">
                <a:latin typeface="Arial Black" panose="020B0A04020102020204" pitchFamily="34" charset="0"/>
                <a:ea typeface="SimSun" panose="02010600030101010101" pitchFamily="2" charset="-122"/>
                <a:cs typeface="Calibri" panose="020F0502020204030204" pitchFamily="34" charset="0"/>
              </a:rPr>
              <a:t>scale corruption </a:t>
            </a:r>
            <a:r>
              <a:rPr lang="en-US" sz="2400" kern="100" dirty="0" smtClean="0">
                <a:latin typeface="Arial Black" panose="020B0A04020102020204" pitchFamily="34" charset="0"/>
                <a:ea typeface="SimSun" panose="02010600030101010101" pitchFamily="2" charset="-122"/>
                <a:cs typeface="Calibri" panose="020F0502020204030204" pitchFamily="34" charset="0"/>
              </a:rPr>
              <a:t>is also </a:t>
            </a:r>
            <a:r>
              <a:rPr lang="en-US" sz="2400" kern="100" dirty="0">
                <a:latin typeface="Arial Black" panose="020B0A04020102020204" pitchFamily="34" charset="0"/>
                <a:ea typeface="SimSun" panose="02010600030101010101" pitchFamily="2" charset="-122"/>
                <a:cs typeface="Calibri" panose="020F0502020204030204" pitchFamily="34" charset="0"/>
              </a:rPr>
              <a:t>present when </a:t>
            </a:r>
            <a:r>
              <a:rPr lang="en-US" sz="2400" kern="100" dirty="0" smtClean="0">
                <a:latin typeface="Arial Black" panose="020B0A04020102020204" pitchFamily="34" charset="0"/>
                <a:ea typeface="SimSun" panose="02010600030101010101" pitchFamily="2" charset="-122"/>
                <a:cs typeface="Calibri" panose="020F0502020204030204" pitchFamily="34" charset="0"/>
              </a:rPr>
              <a:t>individuals 	are </a:t>
            </a:r>
            <a:r>
              <a:rPr lang="en-US" sz="2400" kern="100" dirty="0">
                <a:latin typeface="Arial Black" panose="020B0A04020102020204" pitchFamily="34" charset="0"/>
                <a:ea typeface="SimSun" panose="02010600030101010101" pitchFamily="2" charset="-122"/>
                <a:cs typeface="Calibri" panose="020F0502020204030204" pitchFamily="34" charset="0"/>
              </a:rPr>
              <a:t>granted land by the traditional </a:t>
            </a:r>
            <a:r>
              <a:rPr lang="en-US" sz="2400" kern="100" dirty="0" smtClean="0">
                <a:latin typeface="Arial Black" panose="020B0A04020102020204" pitchFamily="34" charset="0"/>
                <a:ea typeface="SimSun" panose="02010600030101010101" pitchFamily="2" charset="-122"/>
                <a:cs typeface="Calibri" panose="020F0502020204030204" pitchFamily="34" charset="0"/>
              </a:rPr>
              <a:t>authorities in circumstances 	where </a:t>
            </a:r>
            <a:r>
              <a:rPr lang="en-US" sz="2400" kern="100" dirty="0">
                <a:latin typeface="Arial Black" panose="020B0A04020102020204" pitchFamily="34" charset="0"/>
                <a:ea typeface="SimSun" panose="02010600030101010101" pitchFamily="2" charset="-122"/>
                <a:cs typeface="Calibri" panose="020F0502020204030204" pitchFamily="34" charset="0"/>
              </a:rPr>
              <a:t>they are not entitled to the land </a:t>
            </a:r>
            <a:r>
              <a:rPr lang="en-US" sz="2400" kern="100" dirty="0" smtClean="0">
                <a:latin typeface="Arial Black" panose="020B0A04020102020204" pitchFamily="34" charset="0"/>
                <a:ea typeface="SimSun" panose="02010600030101010101" pitchFamily="2" charset="-122"/>
                <a:cs typeface="Calibri" panose="020F0502020204030204" pitchFamily="34" charset="0"/>
              </a:rPr>
              <a:t>parcels</a:t>
            </a:r>
            <a:r>
              <a:rPr lang="en-US" sz="2400" kern="100" dirty="0">
                <a:latin typeface="Arial Black" panose="020B0A04020102020204" pitchFamily="34" charset="0"/>
                <a:ea typeface="SimSun" panose="02010600030101010101" pitchFamily="2" charset="-122"/>
                <a:cs typeface="Calibri" panose="020F0502020204030204" pitchFamily="34" charset="0"/>
              </a:rPr>
              <a:t>.</a:t>
            </a:r>
            <a:endParaRPr lang="en-US" sz="2400" kern="100" dirty="0">
              <a:latin typeface="Arial Black" panose="020B0A04020102020204" pitchFamily="34" charset="0"/>
              <a:ea typeface="SimSu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196953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CONT’D</a:t>
            </a:r>
            <a:endParaRPr lang="en-US" dirty="0"/>
          </a:p>
        </p:txBody>
      </p:sp>
      <p:sp>
        <p:nvSpPr>
          <p:cNvPr id="3" name="Content Placeholder 2"/>
          <p:cNvSpPr>
            <a:spLocks noGrp="1"/>
          </p:cNvSpPr>
          <p:nvPr>
            <p:ph idx="1"/>
          </p:nvPr>
        </p:nvSpPr>
        <p:spPr>
          <a:solidFill>
            <a:schemeClr val="accent1"/>
          </a:solidFill>
        </p:spPr>
        <p:txBody>
          <a:bodyPr>
            <a:normAutofit fontScale="92500"/>
          </a:bodyPr>
          <a:lstStyle/>
          <a:p>
            <a:r>
              <a:rPr lang="en-US" sz="2400" dirty="0" smtClean="0">
                <a:latin typeface="Arial Black" panose="020B0A04020102020204" pitchFamily="34" charset="0"/>
              </a:rPr>
              <a:t>Challenge specific  to conversion of land is that Tradition </a:t>
            </a:r>
            <a:r>
              <a:rPr lang="en-US" sz="2400" dirty="0">
                <a:latin typeface="Arial Black" panose="020B0A04020102020204" pitchFamily="34" charset="0"/>
              </a:rPr>
              <a:t>leaders lack of knowledge </a:t>
            </a:r>
            <a:r>
              <a:rPr lang="en-US" sz="2400" dirty="0" smtClean="0">
                <a:latin typeface="Arial Black" panose="020B0A04020102020204" pitchFamily="34" charset="0"/>
              </a:rPr>
              <a:t>and are </a:t>
            </a:r>
            <a:r>
              <a:rPr lang="en-US" sz="2400" dirty="0">
                <a:latin typeface="Arial Black" panose="020B0A04020102020204" pitchFamily="34" charset="0"/>
              </a:rPr>
              <a:t>unwillingness to convert customary </a:t>
            </a:r>
            <a:r>
              <a:rPr lang="en-US" sz="2400" dirty="0" smtClean="0">
                <a:latin typeface="Arial Black" panose="020B0A04020102020204" pitchFamily="34" charset="0"/>
              </a:rPr>
              <a:t>land.</a:t>
            </a:r>
          </a:p>
          <a:p>
            <a:r>
              <a:rPr lang="en-US" sz="2400" dirty="0" smtClean="0">
                <a:latin typeface="Arial Black" panose="020B0A04020102020204" pitchFamily="34" charset="0"/>
              </a:rPr>
              <a:t>Another </a:t>
            </a:r>
            <a:r>
              <a:rPr lang="en-US" sz="2400" dirty="0">
                <a:latin typeface="Arial Black" panose="020B0A04020102020204" pitchFamily="34" charset="0"/>
              </a:rPr>
              <a:t>issue that is prominent under customary tenure is the lack of willingness by some chiefs or </a:t>
            </a:r>
            <a:r>
              <a:rPr lang="en-US" sz="2400" dirty="0" err="1">
                <a:latin typeface="Arial Black" panose="020B0A04020102020204" pitchFamily="34" charset="0"/>
              </a:rPr>
              <a:t>chieftainesses</a:t>
            </a:r>
            <a:r>
              <a:rPr lang="en-US" sz="2400" dirty="0">
                <a:latin typeface="Arial Black" panose="020B0A04020102020204" pitchFamily="34" charset="0"/>
              </a:rPr>
              <a:t> to consent to conversion of customary tenure to statutory tenure. </a:t>
            </a:r>
            <a:endParaRPr lang="en-US" sz="2400" dirty="0" smtClean="0">
              <a:latin typeface="Arial Black" panose="020B0A04020102020204" pitchFamily="34" charset="0"/>
            </a:endParaRPr>
          </a:p>
          <a:p>
            <a:r>
              <a:rPr lang="en-US" sz="2400" dirty="0" smtClean="0">
                <a:latin typeface="Arial Black" panose="020B0A04020102020204" pitchFamily="34" charset="0"/>
              </a:rPr>
              <a:t>The major challenge of conversion is that customary tenure would be abolished if most of the land is converted to statutory land.</a:t>
            </a:r>
            <a:endParaRPr lang="en-US" sz="2400" dirty="0">
              <a:latin typeface="Arial Black" panose="020B0A04020102020204" pitchFamily="34" charset="0"/>
            </a:endParaRPr>
          </a:p>
        </p:txBody>
      </p:sp>
    </p:spTree>
    <p:extLst>
      <p:ext uri="{BB962C8B-B14F-4D97-AF65-F5344CB8AC3E}">
        <p14:creationId xmlns:p14="http://schemas.microsoft.com/office/powerpoint/2010/main" val="1630394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CHALLENGES IN LEGAL FRAMEWORK</a:t>
            </a:r>
            <a:endParaRPr lang="en-US" dirty="0"/>
          </a:p>
        </p:txBody>
      </p:sp>
      <p:sp>
        <p:nvSpPr>
          <p:cNvPr id="3" name="Content Placeholder 2"/>
          <p:cNvSpPr>
            <a:spLocks noGrp="1"/>
          </p:cNvSpPr>
          <p:nvPr>
            <p:ph idx="1"/>
          </p:nvPr>
        </p:nvSpPr>
        <p:spPr>
          <a:solidFill>
            <a:schemeClr val="accent1"/>
          </a:solidFill>
        </p:spPr>
        <p:txBody>
          <a:bodyPr>
            <a:normAutofit fontScale="92500" lnSpcReduction="20000"/>
          </a:bodyPr>
          <a:lstStyle/>
          <a:p>
            <a:pPr>
              <a:buFont typeface="Wingdings" panose="05000000000000000000" pitchFamily="2" charset="2"/>
              <a:buChar char="§"/>
            </a:pPr>
            <a:r>
              <a:rPr lang="en-US" sz="2400" dirty="0" smtClean="0">
                <a:latin typeface="Arial Black" panose="020B0A04020102020204" pitchFamily="34" charset="0"/>
              </a:rPr>
              <a:t>Outdated Land Laws</a:t>
            </a:r>
          </a:p>
          <a:p>
            <a:pPr>
              <a:buFont typeface="Wingdings" panose="05000000000000000000" pitchFamily="2" charset="2"/>
              <a:buChar char="§"/>
            </a:pPr>
            <a:r>
              <a:rPr lang="en-US" sz="2400" dirty="0" smtClean="0">
                <a:latin typeface="Arial Black" panose="020B0A04020102020204" pitchFamily="34" charset="0"/>
              </a:rPr>
              <a:t>Fragmented </a:t>
            </a:r>
            <a:r>
              <a:rPr lang="en-US" sz="2400" dirty="0">
                <a:latin typeface="Arial Black" panose="020B0A04020102020204" pitchFamily="34" charset="0"/>
              </a:rPr>
              <a:t>laws regulating </a:t>
            </a:r>
            <a:r>
              <a:rPr lang="en-US" sz="2400" dirty="0" smtClean="0">
                <a:latin typeface="Arial Black" panose="020B0A04020102020204" pitchFamily="34" charset="0"/>
              </a:rPr>
              <a:t>land</a:t>
            </a:r>
          </a:p>
          <a:p>
            <a:pPr>
              <a:buFont typeface="Wingdings" panose="05000000000000000000" pitchFamily="2" charset="2"/>
              <a:buChar char="§"/>
            </a:pPr>
            <a:r>
              <a:rPr lang="en-US" sz="2400" dirty="0" smtClean="0">
                <a:latin typeface="Arial Black" panose="020B0A04020102020204" pitchFamily="34" charset="0"/>
              </a:rPr>
              <a:t>Challenges </a:t>
            </a:r>
            <a:r>
              <a:rPr lang="en-US" sz="2400" dirty="0">
                <a:latin typeface="Arial Black" panose="020B0A04020102020204" pitchFamily="34" charset="0"/>
              </a:rPr>
              <a:t>relating to tenure rights under statutory </a:t>
            </a:r>
            <a:r>
              <a:rPr lang="en-US" sz="2400" dirty="0" smtClean="0">
                <a:latin typeface="Arial Black" panose="020B0A04020102020204" pitchFamily="34" charset="0"/>
              </a:rPr>
              <a:t>land is 	that tenure rights are secured expect where land is 	compulsorily acquired by the state </a:t>
            </a:r>
            <a:endParaRPr lang="en-US" sz="2400" dirty="0">
              <a:latin typeface="Arial Black" panose="020B0A04020102020204" pitchFamily="34" charset="0"/>
            </a:endParaRPr>
          </a:p>
          <a:p>
            <a:pPr>
              <a:buFont typeface="Wingdings" panose="05000000000000000000" pitchFamily="2" charset="2"/>
              <a:buChar char="§"/>
            </a:pPr>
            <a:r>
              <a:rPr lang="en-US" sz="2400" dirty="0" smtClean="0">
                <a:latin typeface="Arial Black" panose="020B0A04020102020204" pitchFamily="34" charset="0"/>
              </a:rPr>
              <a:t>Challenges </a:t>
            </a:r>
            <a:r>
              <a:rPr lang="en-US" sz="2400" dirty="0">
                <a:latin typeface="Arial Black" panose="020B0A04020102020204" pitchFamily="34" charset="0"/>
              </a:rPr>
              <a:t>relating to tenure rights under customary </a:t>
            </a:r>
            <a:r>
              <a:rPr lang="en-US" sz="2400" dirty="0" smtClean="0">
                <a:latin typeface="Arial Black" panose="020B0A04020102020204" pitchFamily="34" charset="0"/>
              </a:rPr>
              <a:t>land 	is that the form of tenure is considered unsecured </a:t>
            </a:r>
          </a:p>
          <a:p>
            <a:pPr>
              <a:buFont typeface="Wingdings" panose="05000000000000000000" pitchFamily="2" charset="2"/>
              <a:buChar char="§"/>
            </a:pPr>
            <a:r>
              <a:rPr lang="de-DE" sz="2400" dirty="0" smtClean="0">
                <a:latin typeface="Arial Black" panose="020B0A04020102020204" pitchFamily="34" charset="0"/>
              </a:rPr>
              <a:t>Challenges </a:t>
            </a:r>
            <a:r>
              <a:rPr lang="de-DE" sz="2400" dirty="0">
                <a:latin typeface="Arial Black" panose="020B0A04020102020204" pitchFamily="34" charset="0"/>
              </a:rPr>
              <a:t>in Land </a:t>
            </a:r>
            <a:r>
              <a:rPr lang="de-DE" sz="2400" dirty="0" smtClean="0">
                <a:latin typeface="Arial Black" panose="020B0A04020102020204" pitchFamily="34" charset="0"/>
              </a:rPr>
              <a:t>Registration systems arise because of the deeds systems as opposed to the titles system where rights are guaranteed by the state. </a:t>
            </a:r>
            <a:endParaRPr lang="en-US" sz="2400" dirty="0">
              <a:latin typeface="Arial Black" panose="020B0A04020102020204" pitchFamily="34" charset="0"/>
            </a:endParaRPr>
          </a:p>
        </p:txBody>
      </p:sp>
    </p:spTree>
    <p:extLst>
      <p:ext uri="{BB962C8B-B14F-4D97-AF65-F5344CB8AC3E}">
        <p14:creationId xmlns:p14="http://schemas.microsoft.com/office/powerpoint/2010/main" val="1884651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CHALLENGES IN VALUATION AND TAXATION</a:t>
            </a:r>
            <a:endParaRPr lang="en-US" dirty="0"/>
          </a:p>
        </p:txBody>
      </p:sp>
      <p:sp>
        <p:nvSpPr>
          <p:cNvPr id="3" name="Content Placeholder 2"/>
          <p:cNvSpPr>
            <a:spLocks noGrp="1"/>
          </p:cNvSpPr>
          <p:nvPr>
            <p:ph idx="1"/>
          </p:nvPr>
        </p:nvSpPr>
        <p:spPr>
          <a:solidFill>
            <a:schemeClr val="accent1"/>
          </a:solidFill>
        </p:spPr>
        <p:txBody>
          <a:bodyPr>
            <a:normAutofit/>
          </a:bodyPr>
          <a:lstStyle/>
          <a:p>
            <a:r>
              <a:rPr lang="en-US" sz="2400" dirty="0" smtClean="0">
                <a:latin typeface="Arial Black" panose="020B0A04020102020204" pitchFamily="34" charset="0"/>
              </a:rPr>
              <a:t>Challenges </a:t>
            </a:r>
            <a:r>
              <a:rPr lang="en-US" sz="2400" dirty="0">
                <a:latin typeface="Arial Black" panose="020B0A04020102020204" pitchFamily="34" charset="0"/>
              </a:rPr>
              <a:t>in the valuation </a:t>
            </a:r>
            <a:r>
              <a:rPr lang="en-US" sz="2400" dirty="0" smtClean="0">
                <a:latin typeface="Arial Black" panose="020B0A04020102020204" pitchFamily="34" charset="0"/>
              </a:rPr>
              <a:t>process </a:t>
            </a:r>
            <a:r>
              <a:rPr lang="en-US" sz="2400" dirty="0" smtClean="0">
                <a:latin typeface="Arial Black" panose="020B0A04020102020204" pitchFamily="34" charset="0"/>
              </a:rPr>
              <a:t>include among others limited sales data</a:t>
            </a:r>
            <a:r>
              <a:rPr lang="en-US" sz="2400" dirty="0">
                <a:latin typeface="Arial Black" panose="020B0A04020102020204" pitchFamily="34" charset="0"/>
              </a:rPr>
              <a:t> </a:t>
            </a:r>
            <a:r>
              <a:rPr lang="en-US" sz="2400" dirty="0" smtClean="0">
                <a:latin typeface="Arial Black" panose="020B0A04020102020204" pitchFamily="34" charset="0"/>
              </a:rPr>
              <a:t>and</a:t>
            </a:r>
            <a:r>
              <a:rPr lang="en-US" sz="2400" dirty="0" smtClean="0">
                <a:latin typeface="Arial Black" panose="020B0A04020102020204" pitchFamily="34" charset="0"/>
              </a:rPr>
              <a:t> negligence on the part of the valuation surveyors</a:t>
            </a:r>
            <a:r>
              <a:rPr lang="en-US" sz="2400" dirty="0" smtClean="0">
                <a:latin typeface="Arial Black" panose="020B0A04020102020204" pitchFamily="34" charset="0"/>
              </a:rPr>
              <a:t>.</a:t>
            </a:r>
            <a:endParaRPr lang="en-US" sz="2400" dirty="0" smtClean="0">
              <a:latin typeface="Arial Black" panose="020B0A04020102020204" pitchFamily="34" charset="0"/>
            </a:endParaRPr>
          </a:p>
          <a:p>
            <a:r>
              <a:rPr lang="en-US" sz="2400" dirty="0" smtClean="0">
                <a:latin typeface="Arial Black" panose="020B0A04020102020204" pitchFamily="34" charset="0"/>
              </a:rPr>
              <a:t>Challenges </a:t>
            </a:r>
            <a:r>
              <a:rPr lang="en-US" sz="2400" dirty="0">
                <a:latin typeface="Arial Black" panose="020B0A04020102020204" pitchFamily="34" charset="0"/>
              </a:rPr>
              <a:t>in the taxation </a:t>
            </a:r>
            <a:r>
              <a:rPr lang="en-US" sz="2400" dirty="0" smtClean="0">
                <a:latin typeface="Arial Black" panose="020B0A04020102020204" pitchFamily="34" charset="0"/>
              </a:rPr>
              <a:t>process is mainly the sensitization </a:t>
            </a:r>
            <a:r>
              <a:rPr lang="en-US" sz="2400" dirty="0">
                <a:latin typeface="Arial Black" panose="020B0A04020102020204" pitchFamily="34" charset="0"/>
              </a:rPr>
              <a:t>of the existence of the Tax Appeals Tribunal </a:t>
            </a:r>
            <a:endParaRPr lang="en-US" sz="2400" dirty="0" smtClean="0">
              <a:latin typeface="Arial Black" panose="020B0A04020102020204" pitchFamily="34" charset="0"/>
            </a:endParaRPr>
          </a:p>
          <a:p>
            <a:r>
              <a:rPr lang="en-US" sz="2400" dirty="0">
                <a:latin typeface="Arial Black" panose="020B0A04020102020204" pitchFamily="34" charset="0"/>
              </a:rPr>
              <a:t>Challenges in the payment of </a:t>
            </a:r>
            <a:r>
              <a:rPr lang="en-US" sz="2400" dirty="0" smtClean="0">
                <a:latin typeface="Arial Black" panose="020B0A04020102020204" pitchFamily="34" charset="0"/>
              </a:rPr>
              <a:t>tax include late or non payment of taxes relating to property </a:t>
            </a:r>
            <a:endParaRPr lang="en-US" sz="2400" dirty="0">
              <a:latin typeface="Arial Black" panose="020B0A04020102020204" pitchFamily="34" charset="0"/>
            </a:endParaRPr>
          </a:p>
        </p:txBody>
      </p:sp>
    </p:spTree>
    <p:extLst>
      <p:ext uri="{BB962C8B-B14F-4D97-AF65-F5344CB8AC3E}">
        <p14:creationId xmlns:p14="http://schemas.microsoft.com/office/powerpoint/2010/main" val="2235498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t>CHALLENGES IN DISPUTE RESOLUTION</a:t>
            </a:r>
            <a:endParaRPr lang="en-US" dirty="0"/>
          </a:p>
        </p:txBody>
      </p:sp>
      <p:sp>
        <p:nvSpPr>
          <p:cNvPr id="3" name="Content Placeholder 2"/>
          <p:cNvSpPr>
            <a:spLocks noGrp="1"/>
          </p:cNvSpPr>
          <p:nvPr>
            <p:ph idx="1"/>
          </p:nvPr>
        </p:nvSpPr>
        <p:spPr>
          <a:solidFill>
            <a:schemeClr val="accent1"/>
          </a:solidFill>
        </p:spPr>
        <p:txBody>
          <a:bodyPr>
            <a:normAutofit/>
          </a:bodyPr>
          <a:lstStyle/>
          <a:p>
            <a:r>
              <a:rPr lang="en-US" sz="2400" dirty="0" smtClean="0">
                <a:latin typeface="Arial Black" panose="020B0A04020102020204" pitchFamily="34" charset="0"/>
              </a:rPr>
              <a:t>Challenges </a:t>
            </a:r>
            <a:r>
              <a:rPr lang="en-US" sz="2400" dirty="0">
                <a:latin typeface="Arial Black" panose="020B0A04020102020204" pitchFamily="34" charset="0"/>
              </a:rPr>
              <a:t>in the formal court </a:t>
            </a:r>
            <a:r>
              <a:rPr lang="en-US" sz="2400" dirty="0" smtClean="0">
                <a:latin typeface="Arial Black" panose="020B0A04020102020204" pitchFamily="34" charset="0"/>
              </a:rPr>
              <a:t>system include access and high cost of litigation </a:t>
            </a:r>
          </a:p>
          <a:p>
            <a:r>
              <a:rPr lang="en-US" sz="2400" dirty="0" smtClean="0">
                <a:latin typeface="Arial Black" panose="020B0A04020102020204" pitchFamily="34" charset="0"/>
              </a:rPr>
              <a:t>Challenges </a:t>
            </a:r>
            <a:r>
              <a:rPr lang="en-US" sz="2400" dirty="0">
                <a:latin typeface="Arial Black" panose="020B0A04020102020204" pitchFamily="34" charset="0"/>
              </a:rPr>
              <a:t>of Lands </a:t>
            </a:r>
            <a:r>
              <a:rPr lang="en-US" sz="2400" dirty="0" smtClean="0">
                <a:latin typeface="Arial Black" panose="020B0A04020102020204" pitchFamily="34" charset="0"/>
              </a:rPr>
              <a:t>Tribunal include access and highly centralized location </a:t>
            </a:r>
          </a:p>
          <a:p>
            <a:r>
              <a:rPr lang="en-US" sz="2400" dirty="0" smtClean="0">
                <a:latin typeface="Arial Black" panose="020B0A04020102020204" pitchFamily="34" charset="0"/>
              </a:rPr>
              <a:t>Challenges </a:t>
            </a:r>
            <a:r>
              <a:rPr lang="en-US" sz="2400" dirty="0">
                <a:latin typeface="Arial Black" panose="020B0A04020102020204" pitchFamily="34" charset="0"/>
              </a:rPr>
              <a:t>of Alternate Dispute Resolution </a:t>
            </a:r>
            <a:r>
              <a:rPr lang="en-US" sz="2400" dirty="0" smtClean="0">
                <a:latin typeface="Arial Black" panose="020B0A04020102020204" pitchFamily="34" charset="0"/>
              </a:rPr>
              <a:t>are access, lack of information  and publicity and the limited roles that CSO and NGO play is resolving land disputes. </a:t>
            </a:r>
            <a:endParaRPr lang="en-US" sz="2400" dirty="0">
              <a:latin typeface="Arial Black" panose="020B0A04020102020204" pitchFamily="34" charset="0"/>
            </a:endParaRPr>
          </a:p>
        </p:txBody>
      </p:sp>
    </p:spTree>
    <p:extLst>
      <p:ext uri="{BB962C8B-B14F-4D97-AF65-F5344CB8AC3E}">
        <p14:creationId xmlns:p14="http://schemas.microsoft.com/office/powerpoint/2010/main" val="657600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OTHER CHALLENGES</a:t>
            </a:r>
            <a:endParaRPr lang="en-US" dirty="0"/>
          </a:p>
        </p:txBody>
      </p:sp>
      <p:sp>
        <p:nvSpPr>
          <p:cNvPr id="3" name="Content Placeholder 2"/>
          <p:cNvSpPr>
            <a:spLocks noGrp="1"/>
          </p:cNvSpPr>
          <p:nvPr>
            <p:ph idx="1"/>
          </p:nvPr>
        </p:nvSpPr>
        <p:spPr>
          <a:solidFill>
            <a:schemeClr val="accent1"/>
          </a:solidFill>
        </p:spPr>
        <p:txBody>
          <a:bodyPr>
            <a:normAutofit fontScale="92500"/>
          </a:bodyPr>
          <a:lstStyle/>
          <a:p>
            <a:r>
              <a:rPr lang="en-US" sz="2400" dirty="0" smtClean="0">
                <a:latin typeface="Arial Black" panose="020B0A04020102020204" pitchFamily="34" charset="0"/>
              </a:rPr>
              <a:t>Challenges </a:t>
            </a:r>
            <a:r>
              <a:rPr lang="en-US" sz="2400" dirty="0">
                <a:latin typeface="Arial Black" panose="020B0A04020102020204" pitchFamily="34" charset="0"/>
              </a:rPr>
              <a:t>in Land Use Planning and </a:t>
            </a:r>
            <a:r>
              <a:rPr lang="en-US" sz="2400" dirty="0" smtClean="0">
                <a:latin typeface="Arial Black" panose="020B0A04020102020204" pitchFamily="34" charset="0"/>
              </a:rPr>
              <a:t>Control include illegal and disorderly structures and building without planning permissions </a:t>
            </a:r>
          </a:p>
          <a:p>
            <a:r>
              <a:rPr lang="en-US" sz="2400" dirty="0" smtClean="0">
                <a:latin typeface="Arial Black" panose="020B0A04020102020204" pitchFamily="34" charset="0"/>
              </a:rPr>
              <a:t>Challenges </a:t>
            </a:r>
            <a:r>
              <a:rPr lang="en-US" sz="2400" dirty="0">
                <a:latin typeface="Arial Black" panose="020B0A04020102020204" pitchFamily="34" charset="0"/>
              </a:rPr>
              <a:t>in Public Land </a:t>
            </a:r>
            <a:r>
              <a:rPr lang="en-US" sz="2400" dirty="0" smtClean="0">
                <a:latin typeface="Arial Black" panose="020B0A04020102020204" pitchFamily="34" charset="0"/>
              </a:rPr>
              <a:t>Management is the lack of a clearly defined process of allocation of land, lack of transparency  and what amounts to public interest.</a:t>
            </a:r>
          </a:p>
          <a:p>
            <a:endParaRPr lang="en-US" sz="2400" dirty="0" smtClean="0">
              <a:latin typeface="Arial Black" panose="020B0A04020102020204" pitchFamily="34" charset="0"/>
            </a:endParaRPr>
          </a:p>
          <a:p>
            <a:r>
              <a:rPr lang="de-DE" sz="2400" dirty="0" smtClean="0">
                <a:latin typeface="Arial Black" panose="020B0A04020102020204" pitchFamily="34" charset="0"/>
              </a:rPr>
              <a:t>Challenges </a:t>
            </a:r>
            <a:r>
              <a:rPr lang="de-DE" sz="2400" dirty="0">
                <a:latin typeface="Arial Black" panose="020B0A04020102020204" pitchFamily="34" charset="0"/>
              </a:rPr>
              <a:t>in Land </a:t>
            </a:r>
            <a:r>
              <a:rPr lang="de-DE" sz="2400" dirty="0" smtClean="0">
                <a:latin typeface="Arial Black" panose="020B0A04020102020204" pitchFamily="34" charset="0"/>
              </a:rPr>
              <a:t>Information include sarcity of information lack of accurate and complete data and access to the information.</a:t>
            </a:r>
            <a:endParaRPr lang="en-US" sz="2400" dirty="0">
              <a:latin typeface="Arial Black" panose="020B0A04020102020204" pitchFamily="34" charset="0"/>
            </a:endParaRPr>
          </a:p>
        </p:txBody>
      </p:sp>
    </p:spTree>
    <p:extLst>
      <p:ext uri="{BB962C8B-B14F-4D97-AF65-F5344CB8AC3E}">
        <p14:creationId xmlns:p14="http://schemas.microsoft.com/office/powerpoint/2010/main" val="2293579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SYNTHESIS OF LAND GOVERNANCE CHALLENGES</a:t>
            </a:r>
            <a:endParaRPr lang="en-US" dirty="0"/>
          </a:p>
        </p:txBody>
      </p:sp>
      <p:sp>
        <p:nvSpPr>
          <p:cNvPr id="3" name="Content Placeholder 2"/>
          <p:cNvSpPr>
            <a:spLocks noGrp="1"/>
          </p:cNvSpPr>
          <p:nvPr>
            <p:ph idx="1"/>
          </p:nvPr>
        </p:nvSpPr>
        <p:spPr>
          <a:solidFill>
            <a:schemeClr val="accent1"/>
          </a:solidFill>
        </p:spPr>
        <p:txBody>
          <a:bodyPr/>
          <a:lstStyle/>
          <a:p>
            <a:r>
              <a:rPr lang="en-US" sz="2400" dirty="0">
                <a:latin typeface="Arial Black" panose="020B0A04020102020204" pitchFamily="34" charset="0"/>
              </a:rPr>
              <a:t>Land governance in Zambia is </a:t>
            </a:r>
            <a:r>
              <a:rPr lang="en-US" sz="2400" dirty="0" smtClean="0">
                <a:latin typeface="Arial Black" panose="020B0A04020102020204" pitchFamily="34" charset="0"/>
              </a:rPr>
              <a:t>characterized </a:t>
            </a:r>
            <a:r>
              <a:rPr lang="en-US" sz="2400" dirty="0">
                <a:latin typeface="Arial Black" panose="020B0A04020102020204" pitchFamily="34" charset="0"/>
              </a:rPr>
              <a:t>by weaknesses in: </a:t>
            </a:r>
            <a:endParaRPr lang="en-US" sz="2400" dirty="0" smtClean="0">
              <a:latin typeface="Arial Black" panose="020B0A04020102020204" pitchFamily="34" charset="0"/>
            </a:endParaRPr>
          </a:p>
          <a:p>
            <a:r>
              <a:rPr lang="en-US" sz="2400" dirty="0" smtClean="0">
                <a:latin typeface="Arial Black" panose="020B0A04020102020204" pitchFamily="34" charset="0"/>
              </a:rPr>
              <a:t>institutional </a:t>
            </a:r>
            <a:r>
              <a:rPr lang="en-US" sz="2400" dirty="0">
                <a:latin typeface="Arial Black" panose="020B0A04020102020204" pitchFamily="34" charset="0"/>
              </a:rPr>
              <a:t>and legal frameworks, </a:t>
            </a:r>
            <a:endParaRPr lang="en-US" sz="2400" dirty="0" smtClean="0">
              <a:latin typeface="Arial Black" panose="020B0A04020102020204" pitchFamily="34" charset="0"/>
            </a:endParaRPr>
          </a:p>
          <a:p>
            <a:r>
              <a:rPr lang="en-US" sz="2400" dirty="0" smtClean="0">
                <a:latin typeface="Arial Black" panose="020B0A04020102020204" pitchFamily="34" charset="0"/>
              </a:rPr>
              <a:t>land </a:t>
            </a:r>
            <a:r>
              <a:rPr lang="en-US" sz="2400" dirty="0">
                <a:latin typeface="Arial Black" panose="020B0A04020102020204" pitchFamily="34" charset="0"/>
              </a:rPr>
              <a:t>dispute resolution, </a:t>
            </a:r>
            <a:endParaRPr lang="en-US" sz="2400" dirty="0" smtClean="0">
              <a:latin typeface="Arial Black" panose="020B0A04020102020204" pitchFamily="34" charset="0"/>
            </a:endParaRPr>
          </a:p>
          <a:p>
            <a:r>
              <a:rPr lang="en-US" sz="2400" dirty="0" smtClean="0">
                <a:latin typeface="Arial Black" panose="020B0A04020102020204" pitchFamily="34" charset="0"/>
              </a:rPr>
              <a:t>valuation </a:t>
            </a:r>
            <a:r>
              <a:rPr lang="en-US" sz="2400" dirty="0">
                <a:latin typeface="Arial Black" panose="020B0A04020102020204" pitchFamily="34" charset="0"/>
              </a:rPr>
              <a:t>and taxation, </a:t>
            </a:r>
            <a:endParaRPr lang="en-US" sz="2400" dirty="0" smtClean="0">
              <a:latin typeface="Arial Black" panose="020B0A04020102020204" pitchFamily="34" charset="0"/>
            </a:endParaRPr>
          </a:p>
          <a:p>
            <a:r>
              <a:rPr lang="en-US" sz="2400" dirty="0" smtClean="0">
                <a:latin typeface="Arial Black" panose="020B0A04020102020204" pitchFamily="34" charset="0"/>
              </a:rPr>
              <a:t>land </a:t>
            </a:r>
            <a:r>
              <a:rPr lang="en-US" sz="2400" dirty="0">
                <a:latin typeface="Arial Black" panose="020B0A04020102020204" pitchFamily="34" charset="0"/>
              </a:rPr>
              <a:t>use planning and control, public land management, and land information.  </a:t>
            </a:r>
          </a:p>
          <a:p>
            <a:endParaRPr lang="en-US" dirty="0"/>
          </a:p>
        </p:txBody>
      </p:sp>
    </p:spTree>
    <p:extLst>
      <p:ext uri="{BB962C8B-B14F-4D97-AF65-F5344CB8AC3E}">
        <p14:creationId xmlns:p14="http://schemas.microsoft.com/office/powerpoint/2010/main" val="565883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3802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p>
            <a:r>
              <a:rPr lang="en-US" dirty="0" smtClean="0"/>
              <a:t>TEAM MEMBERS</a:t>
            </a:r>
            <a:endParaRPr lang="en-US" dirty="0"/>
          </a:p>
        </p:txBody>
      </p:sp>
      <p:sp>
        <p:nvSpPr>
          <p:cNvPr id="3" name="Text Placeholder 2"/>
          <p:cNvSpPr>
            <a:spLocks noGrp="1"/>
          </p:cNvSpPr>
          <p:nvPr>
            <p:ph type="body" idx="1"/>
          </p:nvPr>
        </p:nvSpPr>
        <p:spPr>
          <a:xfrm>
            <a:off x="1295399" y="2658533"/>
            <a:ext cx="2301815" cy="576262"/>
          </a:xfrm>
        </p:spPr>
        <p:txBody>
          <a:bodyPr/>
          <a:lstStyle/>
          <a:p>
            <a:r>
              <a:rPr lang="en-US" sz="1400" dirty="0" smtClean="0">
                <a:latin typeface="Arial Black" panose="020B0A04020102020204" pitchFamily="34" charset="0"/>
              </a:rPr>
              <a:t>Team Leader </a:t>
            </a:r>
            <a:endParaRPr lang="en-US" sz="1400" dirty="0">
              <a:latin typeface="Arial Black" panose="020B0A04020102020204" pitchFamily="34" charset="0"/>
            </a:endParaRPr>
          </a:p>
        </p:txBody>
      </p:sp>
      <p:pic>
        <p:nvPicPr>
          <p:cNvPr id="7" name="Content Placeholder 6"/>
          <p:cNvPicPr>
            <a:picLocks noGrp="1" noChangeAspect="1"/>
          </p:cNvPicPr>
          <p:nvPr>
            <p:ph sz="half" idx="2"/>
          </p:nvPr>
        </p:nvPicPr>
        <p:blipFill>
          <a:blip r:embed="rId2"/>
          <a:stretch>
            <a:fillRect/>
          </a:stretch>
        </p:blipFill>
        <p:spPr>
          <a:xfrm>
            <a:off x="4319945" y="2658533"/>
            <a:ext cx="1776055" cy="1843342"/>
          </a:xfrm>
          <a:prstGeom prst="rect">
            <a:avLst/>
          </a:prstGeom>
        </p:spPr>
      </p:pic>
      <p:sp>
        <p:nvSpPr>
          <p:cNvPr id="5" name="Text Placeholder 4"/>
          <p:cNvSpPr>
            <a:spLocks noGrp="1"/>
          </p:cNvSpPr>
          <p:nvPr>
            <p:ph type="body" sz="quarter" idx="3"/>
          </p:nvPr>
        </p:nvSpPr>
        <p:spPr>
          <a:xfrm>
            <a:off x="6096000" y="2580041"/>
            <a:ext cx="2747670" cy="733245"/>
          </a:xfrm>
        </p:spPr>
        <p:txBody>
          <a:bodyPr/>
          <a:lstStyle/>
          <a:p>
            <a:r>
              <a:rPr lang="en-US" sz="1400" dirty="0">
                <a:latin typeface="Arial Black" panose="020B0A04020102020204" pitchFamily="34" charset="0"/>
              </a:rPr>
              <a:t>Dr. FATIMA MANDHU</a:t>
            </a:r>
          </a:p>
          <a:p>
            <a:endParaRPr lang="en-US" sz="1400" dirty="0">
              <a:latin typeface="Arial Black" panose="020B0A04020102020204" pitchFamily="34" charset="0"/>
            </a:endParaRPr>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9610422" y="4501876"/>
            <a:ext cx="1388225" cy="1181472"/>
          </a:xfrm>
        </p:spPr>
      </p:pic>
      <p:pic>
        <p:nvPicPr>
          <p:cNvPr id="4" name="Picture 3"/>
          <p:cNvPicPr>
            <a:picLocks noChangeAspect="1"/>
          </p:cNvPicPr>
          <p:nvPr/>
        </p:nvPicPr>
        <p:blipFill>
          <a:blip r:embed="rId4"/>
          <a:stretch>
            <a:fillRect/>
          </a:stretch>
        </p:blipFill>
        <p:spPr>
          <a:xfrm>
            <a:off x="799843" y="4501875"/>
            <a:ext cx="2621507" cy="377985"/>
          </a:xfrm>
          <a:prstGeom prst="rect">
            <a:avLst/>
          </a:prstGeom>
        </p:spPr>
      </p:pic>
      <p:pic>
        <p:nvPicPr>
          <p:cNvPr id="9" name="Picture Placeholder 4"/>
          <p:cNvPicPr>
            <a:picLocks noChangeAspect="1"/>
          </p:cNvPicPr>
          <p:nvPr/>
        </p:nvPicPr>
        <p:blipFill>
          <a:blip r:embed="rId5"/>
          <a:srcRect l="12729" r="12729"/>
          <a:stretch>
            <a:fillRect/>
          </a:stretch>
        </p:blipFill>
        <p:spPr>
          <a:xfrm>
            <a:off x="962034" y="4879860"/>
            <a:ext cx="1148562" cy="1357038"/>
          </a:xfrm>
          <a:prstGeom prst="rect">
            <a:avLst/>
          </a:prstGeom>
        </p:spPr>
      </p:pic>
      <p:sp>
        <p:nvSpPr>
          <p:cNvPr id="6" name="Rectangle 5"/>
          <p:cNvSpPr/>
          <p:nvPr/>
        </p:nvSpPr>
        <p:spPr>
          <a:xfrm>
            <a:off x="8706759" y="5867464"/>
            <a:ext cx="2675239" cy="307777"/>
          </a:xfrm>
          <a:prstGeom prst="rect">
            <a:avLst/>
          </a:prstGeom>
        </p:spPr>
        <p:txBody>
          <a:bodyPr wrap="square">
            <a:spAutoFit/>
          </a:bodyPr>
          <a:lstStyle/>
          <a:p>
            <a:pPr lvl="0" defTabSz="457200">
              <a:spcBef>
                <a:spcPts val="672"/>
              </a:spcBef>
              <a:spcAft>
                <a:spcPts val="600"/>
              </a:spcAft>
              <a:buClr>
                <a:srgbClr val="549E39"/>
              </a:buClr>
              <a:buSzPct val="115000"/>
            </a:pPr>
            <a:r>
              <a:rPr lang="en-US" sz="1400" dirty="0">
                <a:solidFill>
                  <a:srgbClr val="549E39"/>
                </a:solidFill>
                <a:latin typeface="Arial Black" panose="020B0A04020102020204" pitchFamily="34" charset="0"/>
              </a:rPr>
              <a:t>Mr. Christopher </a:t>
            </a:r>
            <a:r>
              <a:rPr lang="en-US" sz="1400" dirty="0" err="1">
                <a:solidFill>
                  <a:srgbClr val="549E39"/>
                </a:solidFill>
                <a:latin typeface="Arial Black" panose="020B0A04020102020204" pitchFamily="34" charset="0"/>
              </a:rPr>
              <a:t>Mulenga</a:t>
            </a:r>
            <a:endParaRPr lang="en-US" sz="1400" dirty="0">
              <a:solidFill>
                <a:srgbClr val="549E39"/>
              </a:solidFill>
              <a:latin typeface="Arial Black" panose="020B0A04020102020204" pitchFamily="34" charset="0"/>
            </a:endParaRPr>
          </a:p>
        </p:txBody>
      </p:sp>
    </p:spTree>
    <p:extLst>
      <p:ext uri="{BB962C8B-B14F-4D97-AF65-F5344CB8AC3E}">
        <p14:creationId xmlns:p14="http://schemas.microsoft.com/office/powerpoint/2010/main" val="166878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normAutofit/>
          </a:bodyPr>
          <a:lstStyle/>
          <a:p>
            <a:r>
              <a:rPr lang="en-US" sz="3200" dirty="0" smtClean="0">
                <a:latin typeface="Arial Black" panose="020B0A04020102020204" pitchFamily="34" charset="0"/>
              </a:rPr>
              <a:t>INTRODUCTION</a:t>
            </a:r>
            <a:endParaRPr lang="en-US" sz="3200" dirty="0">
              <a:latin typeface="Arial Black" panose="020B0A04020102020204" pitchFamily="34" charset="0"/>
            </a:endParaRPr>
          </a:p>
        </p:txBody>
      </p:sp>
      <p:sp useBgFill="1">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kern="100" dirty="0">
                <a:latin typeface="Arial Black" panose="020B0A04020102020204" pitchFamily="34" charset="0"/>
                <a:ea typeface="SimSun" panose="02010600030101010101" pitchFamily="2" charset="-122"/>
                <a:cs typeface="Times New Roman" panose="02020603050405020304" pitchFamily="18" charset="0"/>
              </a:rPr>
              <a:t>Zambia has a dual land tenure system namely statutory and customary tenure.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pPr>
              <a:buFont typeface="Wingdings" panose="05000000000000000000" pitchFamily="2" charset="2"/>
              <a:buChar char="§"/>
            </a:pP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 </a:t>
            </a:r>
            <a:r>
              <a:rPr lang="en-US" sz="2400" kern="100" dirty="0">
                <a:latin typeface="Arial Black" panose="020B0A04020102020204" pitchFamily="34" charset="0"/>
                <a:ea typeface="SimSun" panose="02010600030101010101" pitchFamily="2" charset="-122"/>
                <a:cs typeface="Times New Roman" panose="02020603050405020304" pitchFamily="18" charset="0"/>
              </a:rPr>
              <a:t>dual land tenure system is a product of the country’s history of the colonial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separation </a:t>
            </a:r>
            <a:r>
              <a:rPr lang="en-US" sz="2400" kern="100" dirty="0">
                <a:latin typeface="Arial Black" panose="020B0A04020102020204" pitchFamily="34" charset="0"/>
                <a:ea typeface="SimSun" panose="02010600030101010101" pitchFamily="2" charset="-122"/>
                <a:cs typeface="Times New Roman" panose="02020603050405020304" pitchFamily="18" charset="0"/>
              </a:rPr>
              <a:t>of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 white settlers and the natives. </a:t>
            </a:r>
          </a:p>
          <a:p>
            <a:pPr>
              <a:buFont typeface="Wingdings" panose="05000000000000000000" pitchFamily="2" charset="2"/>
              <a:buChar char="§"/>
            </a:pP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Statutory </a:t>
            </a:r>
            <a:r>
              <a:rPr lang="en-US" sz="2400" kern="100" dirty="0">
                <a:latin typeface="Arial Black" panose="020B0A04020102020204" pitchFamily="34" charset="0"/>
                <a:ea typeface="SimSun" panose="02010600030101010101" pitchFamily="2" charset="-122"/>
                <a:cs typeface="Times New Roman" panose="02020603050405020304" pitchFamily="18" charset="0"/>
              </a:rPr>
              <a:t>tenure is governed by the written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 rules, regulations and laws </a:t>
            </a:r>
            <a:r>
              <a:rPr lang="en-US" sz="2400" kern="100" dirty="0">
                <a:latin typeface="Arial Black" panose="020B0A04020102020204" pitchFamily="34" charset="0"/>
                <a:ea typeface="SimSun" panose="02010600030101010101" pitchFamily="2" charset="-122"/>
                <a:cs typeface="Times New Roman" panose="02020603050405020304" pitchFamily="18" charset="0"/>
              </a:rPr>
              <a:t>while customary tenure is regulated by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customs and traditional laws</a:t>
            </a:r>
            <a:endParaRPr lang="en-US" sz="2400" dirty="0">
              <a:latin typeface="Arial Black" panose="020B0A04020102020204" pitchFamily="34" charset="0"/>
            </a:endParaRPr>
          </a:p>
        </p:txBody>
      </p:sp>
    </p:spTree>
    <p:extLst>
      <p:ext uri="{BB962C8B-B14F-4D97-AF65-F5344CB8AC3E}">
        <p14:creationId xmlns:p14="http://schemas.microsoft.com/office/powerpoint/2010/main" val="1923536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normAutofit/>
          </a:bodyPr>
          <a:lstStyle/>
          <a:p>
            <a:r>
              <a:rPr lang="en-US" sz="3200" dirty="0" smtClean="0">
                <a:latin typeface="Arial Black" panose="020B0A04020102020204" pitchFamily="34" charset="0"/>
              </a:rPr>
              <a:t>INSTITUTIONAL FRAMEWORK</a:t>
            </a:r>
            <a:endParaRPr lang="en-US" sz="3200" dirty="0">
              <a:latin typeface="Arial Black" panose="020B0A04020102020204" pitchFamily="34" charset="0"/>
            </a:endParaRPr>
          </a:p>
        </p:txBody>
      </p:sp>
      <p:sp useBgFill="1">
        <p:nvSpPr>
          <p:cNvPr id="3" name="Content Placeholder 2"/>
          <p:cNvSpPr>
            <a:spLocks noGrp="1"/>
          </p:cNvSpPr>
          <p:nvPr>
            <p:ph idx="1"/>
          </p:nvPr>
        </p:nvSpPr>
        <p:spPr/>
        <p:txBody>
          <a:bodyPr>
            <a:noAutofit/>
          </a:bodyPr>
          <a:lstStyle/>
          <a:p>
            <a:r>
              <a:rPr lang="en-US" sz="2400" kern="100" dirty="0">
                <a:latin typeface="Arial Black" panose="020B0A04020102020204" pitchFamily="34" charset="0"/>
                <a:ea typeface="SimSun" panose="02010600030101010101" pitchFamily="2" charset="-122"/>
                <a:cs typeface="Times New Roman" panose="02020603050405020304" pitchFamily="18" charset="0"/>
              </a:rPr>
              <a:t>The existence of two tenure systems means that the institutional frameworks guiding land governance for statutory land and for customary land are different.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a:latin typeface="Arial Black" panose="020B0A04020102020204" pitchFamily="34" charset="0"/>
                <a:ea typeface="SimSun" panose="02010600030101010101" pitchFamily="2" charset="-122"/>
                <a:cs typeface="Times New Roman" panose="02020603050405020304" pitchFamily="18" charset="0"/>
              </a:rPr>
              <a:t>Governance of statutory land is conducted through various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Governmental institutions with the Ministry of Lands and Natural Resources.</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228900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normAutofit/>
          </a:bodyPr>
          <a:lstStyle/>
          <a:p>
            <a:r>
              <a:rPr lang="en-US" sz="3200" dirty="0" smtClean="0">
                <a:latin typeface="Arial Black" panose="020B0A04020102020204" pitchFamily="34" charset="0"/>
              </a:rPr>
              <a:t>INSTITUTIONAL FRAMEWORK</a:t>
            </a:r>
            <a:endParaRPr lang="en-US" sz="3200" dirty="0">
              <a:latin typeface="Arial Black" panose="020B0A04020102020204" pitchFamily="34" charset="0"/>
            </a:endParaRPr>
          </a:p>
        </p:txBody>
      </p:sp>
      <p:sp useBgFill="1">
        <p:nvSpPr>
          <p:cNvPr id="3" name="Content Placeholder 2"/>
          <p:cNvSpPr>
            <a:spLocks noGrp="1"/>
          </p:cNvSpPr>
          <p:nvPr>
            <p:ph idx="1"/>
          </p:nvPr>
        </p:nvSpPr>
        <p:spPr/>
        <p:txBody>
          <a:bodyPr>
            <a:noAutofit/>
          </a:bodyPr>
          <a:lstStyle/>
          <a:p>
            <a:r>
              <a:rPr lang="en-US" sz="2400" kern="100" dirty="0" smtClean="0">
                <a:latin typeface="Arial Black" panose="020B0A04020102020204" pitchFamily="34" charset="0"/>
                <a:ea typeface="Calibri" panose="020F0502020204030204" pitchFamily="34" charset="0"/>
                <a:cs typeface="Times New Roman" panose="02020603050405020304" pitchFamily="18" charset="0"/>
              </a:rPr>
              <a:t>Customary </a:t>
            </a:r>
            <a:r>
              <a:rPr lang="en-US" sz="2400" kern="100" dirty="0">
                <a:latin typeface="Arial Black" panose="020B0A04020102020204" pitchFamily="34" charset="0"/>
                <a:ea typeface="Calibri" panose="020F0502020204030204" pitchFamily="34" charset="0"/>
                <a:cs typeface="Times New Roman" panose="02020603050405020304" pitchFamily="18" charset="0"/>
              </a:rPr>
              <a:t>land </a:t>
            </a:r>
            <a:r>
              <a:rPr lang="en-US" sz="2400" kern="100" dirty="0" smtClean="0">
                <a:latin typeface="Arial Black" panose="020B0A04020102020204" pitchFamily="34" charset="0"/>
                <a:ea typeface="Calibri" panose="020F0502020204030204" pitchFamily="34" charset="0"/>
                <a:cs typeface="Times New Roman" panose="02020603050405020304" pitchFamily="18" charset="0"/>
              </a:rPr>
              <a:t>on the other hand is </a:t>
            </a:r>
            <a:r>
              <a:rPr lang="en-US" sz="2400" kern="100" dirty="0">
                <a:latin typeface="Arial Black" panose="020B0A04020102020204" pitchFamily="34" charset="0"/>
                <a:ea typeface="Calibri" panose="020F0502020204030204" pitchFamily="34" charset="0"/>
                <a:cs typeface="Times New Roman" panose="02020603050405020304" pitchFamily="18" charset="0"/>
              </a:rPr>
              <a:t>administered by traditional leaders (</a:t>
            </a:r>
            <a:r>
              <a:rPr lang="en-US" sz="2400" kern="100" dirty="0">
                <a:latin typeface="Arial Black" panose="020B0A04020102020204" pitchFamily="34" charset="0"/>
                <a:ea typeface="SimSun" panose="02010600030101010101" pitchFamily="2" charset="-122"/>
                <a:cs typeface="Times New Roman" panose="02020603050405020304" pitchFamily="18" charset="0"/>
              </a:rPr>
              <a:t>chiefs/</a:t>
            </a:r>
            <a:r>
              <a:rPr lang="en-US" sz="2400" kern="100" dirty="0" err="1">
                <a:latin typeface="Arial Black" panose="020B0A04020102020204" pitchFamily="34" charset="0"/>
                <a:ea typeface="SimSun" panose="02010600030101010101" pitchFamily="2" charset="-122"/>
                <a:cs typeface="Times New Roman" panose="02020603050405020304" pitchFamily="18" charset="0"/>
              </a:rPr>
              <a:t>chieftainesses</a:t>
            </a:r>
            <a:r>
              <a:rPr lang="en-US" sz="2400" kern="100" dirty="0">
                <a:latin typeface="Arial Black" panose="020B0A04020102020204" pitchFamily="34" charset="0"/>
                <a:ea typeface="SimSun" panose="02010600030101010101" pitchFamily="2" charset="-122"/>
                <a:cs typeface="Times New Roman" panose="02020603050405020304" pitchFamily="18" charset="0"/>
              </a:rPr>
              <a:t> and headpersons</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a:t>
            </a: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 </a:t>
            </a:r>
            <a:r>
              <a:rPr lang="en-US" sz="2400" kern="100" dirty="0">
                <a:latin typeface="Arial Black" panose="020B0A04020102020204" pitchFamily="34" charset="0"/>
                <a:ea typeface="SimSun" panose="02010600030101010101" pitchFamily="2" charset="-122"/>
                <a:cs typeface="Times New Roman" panose="02020603050405020304" pitchFamily="18" charset="0"/>
              </a:rPr>
              <a:t>Chiefs or </a:t>
            </a:r>
            <a:r>
              <a:rPr lang="en-US" sz="2400" kern="100" dirty="0" err="1">
                <a:latin typeface="Arial Black" panose="020B0A04020102020204" pitchFamily="34" charset="0"/>
                <a:ea typeface="SimSun" panose="02010600030101010101" pitchFamily="2" charset="-122"/>
                <a:cs typeface="Times New Roman" panose="02020603050405020304" pitchFamily="18" charset="0"/>
              </a:rPr>
              <a:t>chieftainesses</a:t>
            </a:r>
            <a:r>
              <a:rPr lang="en-US" sz="2400" kern="100" dirty="0">
                <a:latin typeface="Arial Black" panose="020B0A04020102020204" pitchFamily="34" charset="0"/>
                <a:ea typeface="SimSun" panose="02010600030101010101" pitchFamily="2" charset="-122"/>
                <a:cs typeface="Times New Roman" panose="02020603050405020304" pitchFamily="18" charset="0"/>
              </a:rPr>
              <a:t> and headpersons play an important role of ensuring that the land in their localities is administered for the benefit of their subjects</a:t>
            </a:r>
            <a:endParaRPr lang="en-US" sz="2400" dirty="0">
              <a:latin typeface="Arial Black" panose="020B0A04020102020204" pitchFamily="34" charset="0"/>
            </a:endParaRPr>
          </a:p>
        </p:txBody>
      </p:sp>
    </p:spTree>
    <p:extLst>
      <p:ext uri="{BB962C8B-B14F-4D97-AF65-F5344CB8AC3E}">
        <p14:creationId xmlns:p14="http://schemas.microsoft.com/office/powerpoint/2010/main" val="100167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sz="3200" dirty="0" smtClean="0">
                <a:latin typeface="Arial Black" panose="020B0A04020102020204" pitchFamily="34" charset="0"/>
              </a:rPr>
              <a:t>CONVERSION OF CUSTOMARY LAND TO STATUTORY LAND</a:t>
            </a:r>
            <a:endParaRPr lang="en-US" sz="3200" dirty="0">
              <a:latin typeface="Arial Black" panose="020B0A04020102020204" pitchFamily="34" charset="0"/>
            </a:endParaRPr>
          </a:p>
        </p:txBody>
      </p:sp>
      <p:sp>
        <p:nvSpPr>
          <p:cNvPr id="3" name="Content Placeholder 2"/>
          <p:cNvSpPr>
            <a:spLocks noGrp="1"/>
          </p:cNvSpPr>
          <p:nvPr>
            <p:ph idx="1"/>
          </p:nvPr>
        </p:nvSpPr>
        <p:spPr>
          <a:solidFill>
            <a:schemeClr val="accent1"/>
          </a:solidFill>
        </p:spPr>
        <p:txBody>
          <a:bodyPr>
            <a:normAutofit/>
          </a:bodyPr>
          <a:lstStyle/>
          <a:p>
            <a:r>
              <a:rPr lang="en-US" sz="2400" kern="100" dirty="0">
                <a:latin typeface="Arial Black" panose="020B0A04020102020204" pitchFamily="34" charset="0"/>
                <a:ea typeface="SimSun" panose="02010600030101010101" pitchFamily="2" charset="-122"/>
                <a:cs typeface="Times New Roman" panose="02020603050405020304" pitchFamily="18" charset="0"/>
              </a:rPr>
              <a:t>For land to be converted from customary tenure to statutory tenure the chief or </a:t>
            </a:r>
            <a:r>
              <a:rPr lang="en-US" sz="2400" kern="100" dirty="0" err="1">
                <a:latin typeface="Arial Black" panose="020B0A04020102020204" pitchFamily="34" charset="0"/>
                <a:ea typeface="SimSun" panose="02010600030101010101" pitchFamily="2" charset="-122"/>
                <a:cs typeface="Times New Roman" panose="02020603050405020304" pitchFamily="18" charset="0"/>
              </a:rPr>
              <a:t>chieftainess</a:t>
            </a:r>
            <a:r>
              <a:rPr lang="en-US" sz="2400" kern="100" dirty="0">
                <a:latin typeface="Arial Black" panose="020B0A04020102020204" pitchFamily="34" charset="0"/>
                <a:ea typeface="SimSun" panose="02010600030101010101" pitchFamily="2" charset="-122"/>
                <a:cs typeface="Times New Roman" panose="02020603050405020304" pitchFamily="18" charset="0"/>
              </a:rPr>
              <a:t> of the area where the land is situated grants or refuses to grant consent.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If </a:t>
            </a:r>
            <a:r>
              <a:rPr lang="en-US" sz="2400" kern="100" dirty="0">
                <a:latin typeface="Arial Black" panose="020B0A04020102020204" pitchFamily="34" charset="0"/>
                <a:ea typeface="SimSun" panose="02010600030101010101" pitchFamily="2" charset="-122"/>
                <a:cs typeface="Times New Roman" panose="02020603050405020304" pitchFamily="18" charset="0"/>
              </a:rPr>
              <a:t>the chief or </a:t>
            </a:r>
            <a:r>
              <a:rPr lang="en-US" sz="2400" kern="100" dirty="0" err="1">
                <a:latin typeface="Arial Black" panose="020B0A04020102020204" pitchFamily="34" charset="0"/>
                <a:ea typeface="SimSun" panose="02010600030101010101" pitchFamily="2" charset="-122"/>
                <a:cs typeface="Times New Roman" panose="02020603050405020304" pitchFamily="18" charset="0"/>
              </a:rPr>
              <a:t>chieftainess</a:t>
            </a:r>
            <a:r>
              <a:rPr lang="en-US" sz="2400" kern="100" dirty="0">
                <a:latin typeface="Arial Black" panose="020B0A04020102020204" pitchFamily="34" charset="0"/>
                <a:ea typeface="SimSun" panose="02010600030101010101" pitchFamily="2" charset="-122"/>
                <a:cs typeface="Times New Roman" panose="02020603050405020304" pitchFamily="18" charset="0"/>
              </a:rPr>
              <a:t> grants consent an application is made to the local authorities who would make a recommendation to the commissioner of lands. </a:t>
            </a:r>
            <a:endParaRPr lang="en-US" sz="2400" dirty="0">
              <a:latin typeface="Arial Black" panose="020B0A04020102020204" pitchFamily="34" charset="0"/>
            </a:endParaRPr>
          </a:p>
        </p:txBody>
      </p:sp>
    </p:spTree>
    <p:extLst>
      <p:ext uri="{BB962C8B-B14F-4D97-AF65-F5344CB8AC3E}">
        <p14:creationId xmlns:p14="http://schemas.microsoft.com/office/powerpoint/2010/main" val="363949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379828"/>
            <a:ext cx="10571998" cy="1178487"/>
          </a:xfrm>
          <a:solidFill>
            <a:schemeClr val="accent1"/>
          </a:solidFill>
        </p:spPr>
        <p:txBody>
          <a:bodyPr>
            <a:normAutofit fontScale="90000"/>
          </a:bodyPr>
          <a:lstStyle/>
          <a:p>
            <a:r>
              <a:rPr lang="en-US" sz="3600" dirty="0"/>
              <a:t/>
            </a:r>
            <a:br>
              <a:rPr lang="en-US" sz="3600" dirty="0"/>
            </a:br>
            <a:r>
              <a:rPr lang="en-US" sz="4000" dirty="0" smtClean="0">
                <a:solidFill>
                  <a:prstClr val="white">
                    <a:lumMod val="85000"/>
                    <a:lumOff val="15000"/>
                  </a:prstClr>
                </a:solidFill>
              </a:rPr>
              <a:t>CONVERSION OF CUSTOMARY LAND TO STATUTORY LAND</a:t>
            </a:r>
            <a:endParaRPr lang="en-US" dirty="0"/>
          </a:p>
        </p:txBody>
      </p:sp>
      <p:sp>
        <p:nvSpPr>
          <p:cNvPr id="3" name="Content Placeholder 2"/>
          <p:cNvSpPr>
            <a:spLocks noGrp="1"/>
          </p:cNvSpPr>
          <p:nvPr>
            <p:ph idx="1"/>
          </p:nvPr>
        </p:nvSpPr>
        <p:spPr>
          <a:solidFill>
            <a:schemeClr val="accent1"/>
          </a:solidFill>
        </p:spPr>
        <p:txBody>
          <a:bodyPr>
            <a:normAutofit/>
          </a:bodyPr>
          <a:lstStyle/>
          <a:p>
            <a:r>
              <a:rPr lang="en-US" sz="2400" kern="100" dirty="0">
                <a:latin typeface="Arial Black" panose="020B0A04020102020204" pitchFamily="34" charset="0"/>
                <a:ea typeface="SimSun" panose="02010600030101010101" pitchFamily="2" charset="-122"/>
                <a:cs typeface="Times New Roman" panose="02020603050405020304" pitchFamily="18" charset="0"/>
              </a:rPr>
              <a:t>The Commissioner of Lands may accept or refuse the recommendation made by the council.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If </a:t>
            </a:r>
            <a:r>
              <a:rPr lang="en-US" sz="2400" kern="100" dirty="0">
                <a:latin typeface="Arial Black" panose="020B0A04020102020204" pitchFamily="34" charset="0"/>
                <a:ea typeface="SimSun" panose="02010600030101010101" pitchFamily="2" charset="-122"/>
                <a:cs typeface="Times New Roman" panose="02020603050405020304" pitchFamily="18" charset="0"/>
              </a:rPr>
              <a:t>the application is accepted a certificate of title is granted to the landholder. </a:t>
            </a:r>
            <a:endParaRPr lang="en-US" sz="2400" kern="100" dirty="0" smtClean="0">
              <a:latin typeface="Arial Black" panose="020B0A04020102020204" pitchFamily="34" charset="0"/>
              <a:ea typeface="SimSun" panose="02010600030101010101" pitchFamily="2" charset="-122"/>
              <a:cs typeface="Times New Roman" panose="02020603050405020304" pitchFamily="18" charset="0"/>
            </a:endParaRPr>
          </a:p>
          <a:p>
            <a:r>
              <a:rPr lang="en-US" sz="2400" kern="100" dirty="0">
                <a:latin typeface="Arial Black" panose="020B0A04020102020204" pitchFamily="34" charset="0"/>
                <a:ea typeface="SimSun" panose="02010600030101010101" pitchFamily="2" charset="-122"/>
                <a:cs typeface="Calibri" panose="020F0502020204030204" pitchFamily="34" charset="0"/>
              </a:rPr>
              <a:t>Land conversion can be done by customary land occupants as well as local and foreign investors. </a:t>
            </a:r>
            <a:endParaRPr lang="en-US" sz="2400" dirty="0">
              <a:latin typeface="Arial Black" panose="020B0A04020102020204" pitchFamily="34" charset="0"/>
            </a:endParaRPr>
          </a:p>
        </p:txBody>
      </p:sp>
    </p:spTree>
    <p:extLst>
      <p:ext uri="{BB962C8B-B14F-4D97-AF65-F5344CB8AC3E}">
        <p14:creationId xmlns:p14="http://schemas.microsoft.com/office/powerpoint/2010/main" val="328005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267286"/>
            <a:ext cx="10571998" cy="1150352"/>
          </a:xfrm>
          <a:solidFill>
            <a:schemeClr val="accent1"/>
          </a:solidFill>
        </p:spPr>
        <p:txBody>
          <a:bodyPr>
            <a:normAutofit fontScale="90000"/>
          </a:bodyPr>
          <a:lstStyle/>
          <a:p>
            <a:r>
              <a:rPr lang="en-US" dirty="0" smtClean="0"/>
              <a:t>LEGAL FRAMEWORK ON LAND TENURE IN ZAMBIA</a:t>
            </a:r>
            <a:endParaRPr lang="en-US" dirty="0"/>
          </a:p>
        </p:txBody>
      </p:sp>
      <p:sp>
        <p:nvSpPr>
          <p:cNvPr id="3" name="Content Placeholder 2"/>
          <p:cNvSpPr>
            <a:spLocks noGrp="1"/>
          </p:cNvSpPr>
          <p:nvPr>
            <p:ph idx="1"/>
          </p:nvPr>
        </p:nvSpPr>
        <p:spPr>
          <a:solidFill>
            <a:schemeClr val="accent1"/>
          </a:solidFill>
        </p:spPr>
        <p:txBody>
          <a:bodyPr>
            <a:normAutofit/>
          </a:bodyPr>
          <a:lstStyle/>
          <a:p>
            <a:r>
              <a:rPr lang="en-US" sz="2400" kern="100" dirty="0">
                <a:latin typeface="Arial Black" panose="020B0A04020102020204" pitchFamily="34" charset="0"/>
                <a:ea typeface="SimSun" panose="02010600030101010101" pitchFamily="2" charset="-122"/>
                <a:cs typeface="Times New Roman" panose="02020603050405020304" pitchFamily="18" charset="0"/>
              </a:rPr>
              <a:t>Land in Zambia is regulated by several pieces of legislation including the Constitution and each of them provide for different elements of land </a:t>
            </a:r>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governance.</a:t>
            </a:r>
          </a:p>
          <a:p>
            <a:r>
              <a:rPr lang="en-US" sz="2400" kern="100" dirty="0" smtClean="0">
                <a:latin typeface="Arial Black" panose="020B0A04020102020204" pitchFamily="34" charset="0"/>
                <a:ea typeface="SimSun" panose="02010600030101010101" pitchFamily="2" charset="-122"/>
                <a:cs typeface="Times New Roman" panose="02020603050405020304" pitchFamily="18" charset="0"/>
              </a:rPr>
              <a:t>There are approximately nine pieces of legislation that regulate land governance in Zambia.</a:t>
            </a:r>
            <a:endParaRPr lang="en-US" sz="2400" dirty="0">
              <a:latin typeface="Arial Black" panose="020B0A04020102020204" pitchFamily="34" charset="0"/>
            </a:endParaRPr>
          </a:p>
        </p:txBody>
      </p:sp>
    </p:spTree>
    <p:extLst>
      <p:ext uri="{BB962C8B-B14F-4D97-AF65-F5344CB8AC3E}">
        <p14:creationId xmlns:p14="http://schemas.microsoft.com/office/powerpoint/2010/main" val="20973140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307</TotalTime>
  <Words>1408</Words>
  <Application>Microsoft Office PowerPoint</Application>
  <PresentationFormat>Widescreen</PresentationFormat>
  <Paragraphs>107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SimSun</vt:lpstr>
      <vt:lpstr>Arial Black</vt:lpstr>
      <vt:lpstr>Calibri</vt:lpstr>
      <vt:lpstr>Century Gothic</vt:lpstr>
      <vt:lpstr>Times New Roman</vt:lpstr>
      <vt:lpstr>Wingdings</vt:lpstr>
      <vt:lpstr>Wingdings 2</vt:lpstr>
      <vt:lpstr>Quotable</vt:lpstr>
      <vt:lpstr>LAND GOVERNANCE IN ZAMBIA</vt:lpstr>
      <vt:lpstr>Land Governance in Zambia </vt:lpstr>
      <vt:lpstr>TEAM MEMBERS</vt:lpstr>
      <vt:lpstr>INTRODUCTION</vt:lpstr>
      <vt:lpstr>INSTITUTIONAL FRAMEWORK</vt:lpstr>
      <vt:lpstr>INSTITUTIONAL FRAMEWORK</vt:lpstr>
      <vt:lpstr>CONVERSION OF CUSTOMARY LAND TO STATUTORY LAND</vt:lpstr>
      <vt:lpstr> CONVERSION OF CUSTOMARY LAND TO STATUTORY LAND</vt:lpstr>
      <vt:lpstr>LEGAL FRAMEWORK ON LAND TENURE IN ZAMBIA</vt:lpstr>
      <vt:lpstr>TENURE REGIMES</vt:lpstr>
      <vt:lpstr>ENFORCEMENT OF LAND RIGHTS</vt:lpstr>
      <vt:lpstr>LAND DISPUTE RESOLUTION</vt:lpstr>
      <vt:lpstr>VALUATION AND TAXATION</vt:lpstr>
      <vt:lpstr>LAND USE, PLANNING AND CONTROL</vt:lpstr>
      <vt:lpstr>CONT’D</vt:lpstr>
      <vt:lpstr>MANAGEMENT OF PUBLIC LAND</vt:lpstr>
      <vt:lpstr>PUBLIC LAND INVENTORY</vt:lpstr>
      <vt:lpstr>LAND INFORMATION</vt:lpstr>
      <vt:lpstr>CHALLENGES IN INSTITUTIONAL FRAMEWORK</vt:lpstr>
      <vt:lpstr>CONT’D</vt:lpstr>
      <vt:lpstr>CONT’D</vt:lpstr>
      <vt:lpstr>CHALLENGES IN LEGAL FRAMEWORK</vt:lpstr>
      <vt:lpstr>CHALLENGES IN VALUATION AND TAXATION</vt:lpstr>
      <vt:lpstr>CHALLENGES IN DISPUTE RESOLUTION</vt:lpstr>
      <vt:lpstr>OTHER CHALLENGES</vt:lpstr>
      <vt:lpstr>SYNTHESIS OF LAND GOVERNANCE CHALLENGES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F.Mandhu</dc:creator>
  <cp:lastModifiedBy>HP</cp:lastModifiedBy>
  <cp:revision>61</cp:revision>
  <dcterms:created xsi:type="dcterms:W3CDTF">2019-08-09T07:28:07Z</dcterms:created>
  <dcterms:modified xsi:type="dcterms:W3CDTF">2019-09-03T06:47:38Z</dcterms:modified>
</cp:coreProperties>
</file>