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2753C-A9D7-4C27-8559-42F5DE3237B4}" type="datetimeFigureOut">
              <a:rPr lang="en-ZA" smtClean="0"/>
              <a:t>2019-09-03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B1C87-82CB-4F64-B1F0-AD58D621520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718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B1C87-82CB-4F64-B1F0-AD58D6215203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207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B980-F358-436C-93B6-1DEED4AD9B08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600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26CCF-C6BD-4FDF-9571-5609C7A3A675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924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1B5E-4530-4766-BBBA-9333360811C4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8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643E-DEAD-4A26-8AA5-904FA6337B4D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553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F453-32BF-4DE9-AF3C-081A3BFA0EAA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7374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6BD-D1B9-4100-903B-A0E8B8C7858F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680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9C6-6AFF-4869-A27C-44606AFCE7E3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5285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7079-6FE1-42E4-91DD-AF452E9E8C59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059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9FE8-C381-4423-BE38-36E3BE49A864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3532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9977-5992-48FA-B6E7-10F7A4396B89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841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69A7-2825-4A06-9A0B-A2A1C3D4425C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2793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3848-DD8F-411E-BF82-69478043D410}" type="datetime1">
              <a:rPr lang="en-ZA" smtClean="0"/>
              <a:t>2019-09-03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0169-0876-4B1B-8E92-377A087D6CC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4527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912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ZA" dirty="0" smtClean="0"/>
              <a:t>Land Governance in Eswatini</a:t>
            </a:r>
            <a:br>
              <a:rPr lang="en-ZA" dirty="0" smtClean="0"/>
            </a:br>
            <a:r>
              <a:rPr lang="en-ZA" sz="3100" dirty="0" smtClean="0"/>
              <a:t>By</a:t>
            </a:r>
            <a:br>
              <a:rPr lang="en-ZA" sz="3100" dirty="0" smtClean="0"/>
            </a:br>
            <a:r>
              <a:rPr lang="en-ZA" sz="3100" b="1" dirty="0" smtClean="0">
                <a:solidFill>
                  <a:srgbClr val="000000"/>
                </a:solidFill>
                <a:ea typeface="SimSun"/>
                <a:cs typeface="Calibri"/>
              </a:rPr>
              <a:t>Absalom </a:t>
            </a:r>
            <a:r>
              <a:rPr lang="en-ZA" sz="3100" b="1" dirty="0">
                <a:solidFill>
                  <a:srgbClr val="000000"/>
                </a:solidFill>
                <a:ea typeface="SimSun"/>
                <a:cs typeface="Calibri"/>
              </a:rPr>
              <a:t>M. </a:t>
            </a:r>
            <a:r>
              <a:rPr lang="en-ZA" sz="3100" b="1" dirty="0" smtClean="0">
                <a:solidFill>
                  <a:srgbClr val="000000"/>
                </a:solidFill>
                <a:ea typeface="SimSun"/>
                <a:cs typeface="Calibri"/>
              </a:rPr>
              <a:t>Manyatsi &amp; </a:t>
            </a:r>
            <a:r>
              <a:rPr lang="en-ZA" sz="3100" b="1" dirty="0">
                <a:solidFill>
                  <a:srgbClr val="000000"/>
                </a:solidFill>
                <a:ea typeface="SimSun"/>
                <a:cs typeface="Calibri"/>
              </a:rPr>
              <a:t>Saico S. Singwane</a:t>
            </a:r>
            <a:r>
              <a:rPr lang="en-ZA" sz="3100" dirty="0">
                <a:ea typeface="SimSun"/>
                <a:cs typeface="Times New Roman"/>
              </a:rPr>
              <a:t/>
            </a:r>
            <a:br>
              <a:rPr lang="en-ZA" sz="3100" dirty="0">
                <a:ea typeface="SimSun"/>
                <a:cs typeface="Times New Roman"/>
              </a:rPr>
            </a:br>
            <a:r>
              <a:rPr lang="en-ZA" sz="3100" b="1" dirty="0">
                <a:solidFill>
                  <a:srgbClr val="000000"/>
                </a:solidFill>
                <a:ea typeface="SimSun"/>
                <a:cs typeface="Calibri"/>
              </a:rPr>
              <a:t>University of </a:t>
            </a:r>
            <a:r>
              <a:rPr lang="en-ZA" sz="3100" b="1" dirty="0" smtClean="0">
                <a:solidFill>
                  <a:srgbClr val="000000"/>
                </a:solidFill>
                <a:ea typeface="SimSun"/>
                <a:cs typeface="Calibri"/>
              </a:rPr>
              <a:t>Eswatini</a:t>
            </a:r>
            <a:r>
              <a:rPr lang="en-ZA" sz="3100" dirty="0">
                <a:ea typeface="SimSun"/>
                <a:cs typeface="Times New Roman"/>
              </a:rPr>
              <a:t/>
            </a:r>
            <a:br>
              <a:rPr lang="en-ZA" sz="3100" dirty="0">
                <a:ea typeface="SimSun"/>
                <a:cs typeface="Times New Roman"/>
              </a:rPr>
            </a:br>
            <a:r>
              <a:rPr lang="en-ZA" sz="3100" dirty="0" smtClean="0">
                <a:ea typeface="SimSun"/>
                <a:cs typeface="Times New Roman"/>
              </a:rPr>
              <a:t/>
            </a:r>
            <a:br>
              <a:rPr lang="en-ZA" sz="3100" dirty="0" smtClean="0">
                <a:ea typeface="SimSun"/>
                <a:cs typeface="Times New Roman"/>
              </a:rPr>
            </a:br>
            <a:endParaRPr lang="en-ZA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2016224"/>
          </a:xfrm>
        </p:spPr>
        <p:txBody>
          <a:bodyPr>
            <a:noAutofit/>
          </a:bodyPr>
          <a:lstStyle/>
          <a:p>
            <a:r>
              <a:rPr lang="en-ZA" sz="2000" b="1" dirty="0">
                <a:solidFill>
                  <a:srgbClr val="000000"/>
                </a:solidFill>
                <a:ea typeface="SimSun"/>
                <a:cs typeface="Calibri"/>
              </a:rPr>
              <a:t>Paper prepared for presentation at the</a:t>
            </a:r>
            <a:endParaRPr lang="en-ZA" sz="2000" b="1" dirty="0">
              <a:ea typeface="SimSun"/>
              <a:cs typeface="Times New Roman"/>
            </a:endParaRPr>
          </a:p>
          <a:p>
            <a:r>
              <a:rPr lang="en-ZA" sz="2000" b="1" dirty="0">
                <a:solidFill>
                  <a:srgbClr val="000000"/>
                </a:solidFill>
                <a:ea typeface="SimSun"/>
                <a:cs typeface="Calibri"/>
              </a:rPr>
              <a:t>“2019 Land Governance in Southern Africa Conference</a:t>
            </a:r>
            <a:r>
              <a:rPr lang="en-ZA" sz="2000" b="1" i="1" dirty="0">
                <a:solidFill>
                  <a:srgbClr val="000000"/>
                </a:solidFill>
                <a:ea typeface="SimSun"/>
                <a:cs typeface="Calibri"/>
              </a:rPr>
              <a:t>”</a:t>
            </a:r>
            <a:endParaRPr lang="en-ZA" sz="2000" b="1" dirty="0">
              <a:ea typeface="SimSun"/>
              <a:cs typeface="Times New Roman"/>
            </a:endParaRPr>
          </a:p>
          <a:p>
            <a:r>
              <a:rPr lang="en-US" sz="2000" b="1" dirty="0">
                <a:solidFill>
                  <a:srgbClr val="000000"/>
                </a:solidFill>
                <a:ea typeface="Calibri"/>
                <a:cs typeface="Calibri"/>
              </a:rPr>
              <a:t>The NUST-NELGA Hub - Windhoek, Namibia, September, 201</a:t>
            </a:r>
            <a:r>
              <a:rPr lang="en-US" sz="2000" b="1" dirty="0">
                <a:solidFill>
                  <a:srgbClr val="000000"/>
                </a:solidFill>
                <a:ea typeface="SimSun"/>
                <a:cs typeface="Calibri"/>
              </a:rPr>
              <a:t>9</a:t>
            </a:r>
            <a:endParaRPr lang="en-ZA" sz="2000" b="1" dirty="0" smtClean="0">
              <a:solidFill>
                <a:srgbClr val="000000"/>
              </a:solidFill>
              <a:effectLst/>
              <a:latin typeface="Cambria"/>
              <a:ea typeface="Calibri"/>
              <a:cs typeface="Cambria"/>
            </a:endParaRPr>
          </a:p>
          <a:p>
            <a:endParaRPr lang="en-Z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459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5008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</a:pPr>
            <a:r>
              <a:rPr lang="en-ZA" sz="3600" dirty="0" smtClean="0">
                <a:solidFill>
                  <a:prstClr val="black"/>
                </a:solidFill>
                <a:ea typeface="SimSun"/>
                <a:cs typeface="Times New Roman"/>
              </a:rPr>
              <a:t/>
            </a:r>
            <a:br>
              <a:rPr lang="en-ZA" sz="3600" dirty="0" smtClean="0">
                <a:solidFill>
                  <a:prstClr val="black"/>
                </a:solidFill>
                <a:ea typeface="SimSun"/>
                <a:cs typeface="Times New Roman"/>
              </a:rPr>
            </a:br>
            <a:r>
              <a:rPr lang="en-ZA" sz="3600" dirty="0" smtClean="0">
                <a:solidFill>
                  <a:prstClr val="black"/>
                </a:solidFill>
                <a:ea typeface="SimSun"/>
                <a:cs typeface="Times New Roman"/>
              </a:rPr>
              <a:t>Lack </a:t>
            </a:r>
            <a:r>
              <a:rPr lang="en-ZA" sz="3600" dirty="0">
                <a:solidFill>
                  <a:prstClr val="black"/>
                </a:solidFill>
                <a:ea typeface="SimSun"/>
                <a:cs typeface="Times New Roman"/>
              </a:rPr>
              <a:t>of </a:t>
            </a:r>
            <a:r>
              <a:rPr lang="en-ZA" sz="3600" dirty="0" smtClean="0">
                <a:solidFill>
                  <a:prstClr val="black"/>
                </a:solidFill>
                <a:ea typeface="SimSun"/>
                <a:cs typeface="Times New Roman"/>
              </a:rPr>
              <a:t>Information </a:t>
            </a:r>
            <a:r>
              <a:rPr lang="en-ZA" sz="3600" dirty="0">
                <a:solidFill>
                  <a:prstClr val="black"/>
                </a:solidFill>
                <a:ea typeface="SimSun"/>
                <a:cs typeface="Times New Roman"/>
              </a:rPr>
              <a:t>on </a:t>
            </a:r>
            <a:r>
              <a:rPr lang="en-ZA" sz="3600" dirty="0" smtClean="0">
                <a:solidFill>
                  <a:prstClr val="black"/>
                </a:solidFill>
                <a:ea typeface="SimSun"/>
                <a:cs typeface="Times New Roman"/>
              </a:rPr>
              <a:t>Land Boundaries </a:t>
            </a:r>
            <a:r>
              <a:rPr lang="en-ZA" sz="3600" dirty="0">
                <a:solidFill>
                  <a:prstClr val="black"/>
                </a:solidFill>
                <a:ea typeface="SimSun"/>
                <a:cs typeface="Times New Roman"/>
              </a:rPr>
              <a:t>on SNL</a:t>
            </a:r>
            <a:br>
              <a:rPr lang="en-ZA" sz="3600" dirty="0">
                <a:solidFill>
                  <a:prstClr val="black"/>
                </a:solidFill>
                <a:ea typeface="SimSun"/>
                <a:cs typeface="Times New Roman"/>
              </a:rPr>
            </a:b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sz="2800" dirty="0">
                <a:ea typeface="SimSun"/>
                <a:cs typeface="Times New Roman"/>
              </a:rPr>
              <a:t>The Surveyor General undertakes cadastral mapping and keeps cadastral information for the whole </a:t>
            </a:r>
            <a:r>
              <a:rPr lang="en-ZA" sz="2800" dirty="0" smtClean="0">
                <a:ea typeface="SimSun"/>
                <a:cs typeface="Times New Roman"/>
              </a:rPr>
              <a:t>country.</a:t>
            </a:r>
          </a:p>
          <a:p>
            <a:r>
              <a:rPr lang="en-ZA" sz="2800" dirty="0" smtClean="0">
                <a:ea typeface="SimSun"/>
                <a:cs typeface="Times New Roman"/>
              </a:rPr>
              <a:t>Cadastral maps are not in appropriate scales for some developments.</a:t>
            </a:r>
          </a:p>
          <a:p>
            <a:r>
              <a:rPr lang="en-ZA" sz="2800" dirty="0" smtClean="0">
                <a:ea typeface="SimSun"/>
                <a:cs typeface="Times New Roman"/>
              </a:rPr>
              <a:t>Boundaries </a:t>
            </a:r>
            <a:r>
              <a:rPr lang="en-ZA" sz="2800" dirty="0">
                <a:ea typeface="SimSun"/>
                <a:cs typeface="Times New Roman"/>
              </a:rPr>
              <a:t>for chiefdoms have not been adequately identified, verified and mapped</a:t>
            </a:r>
            <a:r>
              <a:rPr lang="en-ZA" sz="2800" dirty="0" smtClean="0">
                <a:ea typeface="SimSun"/>
                <a:cs typeface="Times New Roman"/>
              </a:rPr>
              <a:t>.</a:t>
            </a:r>
          </a:p>
          <a:p>
            <a:r>
              <a:rPr lang="en-ZA" sz="2800" dirty="0">
                <a:ea typeface="SimSun"/>
                <a:cs typeface="Times New Roman"/>
              </a:rPr>
              <a:t>The operationalization of the proposed Land Act will require verified and agreed upon chiefdom boundaries</a:t>
            </a:r>
            <a:r>
              <a:rPr lang="en-ZA" sz="2800" dirty="0" smtClean="0">
                <a:ea typeface="SimSun"/>
                <a:cs typeface="Times New Roman"/>
              </a:rPr>
              <a:t>.</a:t>
            </a:r>
          </a:p>
          <a:p>
            <a:r>
              <a:rPr lang="en-ZA" sz="2800" dirty="0" smtClean="0">
                <a:ea typeface="SimSun"/>
                <a:cs typeface="Times New Roman"/>
              </a:rPr>
              <a:t>There is lack of </a:t>
            </a:r>
            <a:r>
              <a:rPr lang="en-ZA" sz="2800" dirty="0">
                <a:ea typeface="SimSun"/>
                <a:cs typeface="Times New Roman"/>
              </a:rPr>
              <a:t>National Land Registration System for </a:t>
            </a:r>
            <a:r>
              <a:rPr lang="en-ZA" sz="2800" dirty="0" smtClean="0">
                <a:ea typeface="SimSun"/>
                <a:cs typeface="Times New Roman"/>
              </a:rPr>
              <a:t>SNL that will be required to implement Land Act.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92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ZA" sz="800" b="1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Times New Roman"/>
              </a:rPr>
              <a:t/>
            </a:r>
            <a:br>
              <a:rPr lang="en-ZA" sz="800" b="1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Times New Roman"/>
              </a:rPr>
            </a:br>
            <a:r>
              <a:rPr lang="en-ZA" sz="800" b="1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Times New Roman"/>
              </a:rPr>
              <a:t/>
            </a:r>
            <a:br>
              <a:rPr lang="en-ZA" sz="800" b="1" dirty="0" smtClean="0">
                <a:solidFill>
                  <a:srgbClr val="000000"/>
                </a:solidFill>
                <a:effectLst/>
                <a:latin typeface="Calibri"/>
                <a:ea typeface="SimSun"/>
                <a:cs typeface="Times New Roman"/>
              </a:rPr>
            </a:br>
            <a:r>
              <a:rPr lang="en-ZA" sz="800" b="1" dirty="0">
                <a:solidFill>
                  <a:srgbClr val="000000"/>
                </a:solidFill>
                <a:latin typeface="Calibri"/>
                <a:ea typeface="SimSun"/>
                <a:cs typeface="Times New Roman"/>
              </a:rPr>
              <a:t/>
            </a:r>
            <a:br>
              <a:rPr lang="en-ZA" sz="800" b="1" dirty="0">
                <a:solidFill>
                  <a:srgbClr val="000000"/>
                </a:solidFill>
                <a:latin typeface="Calibri"/>
                <a:ea typeface="SimSun"/>
                <a:cs typeface="Times New Roman"/>
              </a:rPr>
            </a:br>
            <a:r>
              <a:rPr lang="en-ZA" sz="800" b="1" dirty="0" smtClean="0">
                <a:solidFill>
                  <a:srgbClr val="000000"/>
                </a:solidFill>
                <a:latin typeface="Calibri"/>
                <a:ea typeface="SimSun"/>
                <a:cs typeface="Times New Roman"/>
              </a:rPr>
              <a:t/>
            </a:r>
            <a:br>
              <a:rPr lang="en-ZA" sz="800" b="1" dirty="0" smtClean="0">
                <a:solidFill>
                  <a:srgbClr val="000000"/>
                </a:solidFill>
                <a:latin typeface="Calibri"/>
                <a:ea typeface="SimSun"/>
                <a:cs typeface="Times New Roman"/>
              </a:rPr>
            </a:br>
            <a:r>
              <a:rPr lang="en-ZA" sz="4000" dirty="0" smtClean="0">
                <a:solidFill>
                  <a:prstClr val="black"/>
                </a:solidFill>
                <a:ea typeface="SimSun"/>
                <a:cs typeface="Times New Roman"/>
              </a:rPr>
              <a:t>Lack </a:t>
            </a:r>
            <a:r>
              <a:rPr lang="en-ZA" sz="4000" dirty="0">
                <a:solidFill>
                  <a:prstClr val="black"/>
                </a:solidFill>
                <a:ea typeface="SimSun"/>
                <a:cs typeface="Times New Roman"/>
              </a:rPr>
              <a:t>of land ownership </a:t>
            </a:r>
            <a:r>
              <a:rPr lang="en-ZA" sz="4000" dirty="0" smtClean="0">
                <a:solidFill>
                  <a:prstClr val="black"/>
                </a:solidFill>
                <a:ea typeface="SimSun"/>
                <a:cs typeface="Times New Roman"/>
              </a:rPr>
              <a:t>and rights</a:t>
            </a:r>
            <a:r>
              <a:rPr lang="en-ZA" sz="4000" dirty="0">
                <a:solidFill>
                  <a:prstClr val="black"/>
                </a:solidFill>
                <a:ea typeface="SimSun"/>
                <a:cs typeface="Times New Roman"/>
              </a:rPr>
              <a:t/>
            </a:r>
            <a:br>
              <a:rPr lang="en-ZA" sz="4000" dirty="0">
                <a:solidFill>
                  <a:prstClr val="black"/>
                </a:solidFill>
                <a:ea typeface="SimSun"/>
                <a:cs typeface="Times New Roman"/>
              </a:rPr>
            </a:br>
            <a:r>
              <a:rPr lang="en-ZA" sz="3200" dirty="0">
                <a:solidFill>
                  <a:prstClr val="black"/>
                </a:solidFill>
                <a:ea typeface="SimSun"/>
                <a:cs typeface="Times New Roman"/>
              </a:rPr>
              <a:t/>
            </a:r>
            <a:br>
              <a:rPr lang="en-ZA" sz="3200" dirty="0">
                <a:solidFill>
                  <a:prstClr val="black"/>
                </a:solidFill>
                <a:ea typeface="SimSun"/>
                <a:cs typeface="Times New Roman"/>
              </a:rPr>
            </a:b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en-ZA" sz="2800" dirty="0" smtClean="0">
                <a:ea typeface="SimSun"/>
                <a:cs typeface="Times New Roman"/>
              </a:rPr>
              <a:t>People are often compensated when property is taken from them for national developments or any other purposes.</a:t>
            </a:r>
          </a:p>
          <a:p>
            <a:r>
              <a:rPr lang="en-ZA" sz="2800" dirty="0" smtClean="0">
                <a:ea typeface="SimSun"/>
                <a:cs typeface="Times New Roman"/>
              </a:rPr>
              <a:t>However in SNL compensation is only for improvements on the land, and not for land, as it is not owned.</a:t>
            </a:r>
          </a:p>
          <a:p>
            <a:r>
              <a:rPr lang="en-ZA" sz="2800" dirty="0" smtClean="0"/>
              <a:t>There is no compensation for customary rights in both SNL and TDL.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16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ZA" sz="4000" dirty="0" smtClean="0">
                <a:solidFill>
                  <a:prstClr val="black"/>
                </a:solidFill>
                <a:ea typeface="SimSun"/>
                <a:cs typeface="Times New Roman"/>
              </a:rPr>
              <a:t/>
            </a:r>
            <a:br>
              <a:rPr lang="en-ZA" sz="4000" dirty="0" smtClean="0">
                <a:solidFill>
                  <a:prstClr val="black"/>
                </a:solidFill>
                <a:ea typeface="SimSun"/>
                <a:cs typeface="Times New Roman"/>
              </a:rPr>
            </a:br>
            <a:r>
              <a:rPr lang="en-ZA" sz="4000" dirty="0" smtClean="0">
                <a:solidFill>
                  <a:prstClr val="black"/>
                </a:solidFill>
                <a:ea typeface="SimSun"/>
                <a:cs typeface="Times New Roman"/>
              </a:rPr>
              <a:t>Prevalence </a:t>
            </a:r>
            <a:r>
              <a:rPr lang="en-ZA" sz="4000" dirty="0">
                <a:solidFill>
                  <a:prstClr val="black"/>
                </a:solidFill>
                <a:ea typeface="SimSun"/>
                <a:cs typeface="Times New Roman"/>
              </a:rPr>
              <a:t>of forced evictions</a:t>
            </a:r>
            <a:br>
              <a:rPr lang="en-ZA" sz="4000" dirty="0">
                <a:solidFill>
                  <a:prstClr val="black"/>
                </a:solidFill>
                <a:ea typeface="SimSun"/>
                <a:cs typeface="Times New Roman"/>
              </a:rPr>
            </a:b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>
                <a:ea typeface="SimSun"/>
                <a:cs typeface="Times New Roman"/>
              </a:rPr>
              <a:t>The practice of forced eviction is common in </a:t>
            </a:r>
            <a:r>
              <a:rPr lang="en-ZA" dirty="0" smtClean="0">
                <a:ea typeface="SimSun"/>
                <a:cs typeface="Times New Roman"/>
              </a:rPr>
              <a:t>both SNL and TDL.</a:t>
            </a:r>
            <a:endParaRPr lang="en-ZA" dirty="0">
              <a:ea typeface="SimSun"/>
              <a:cs typeface="Times New Roman"/>
            </a:endParaRPr>
          </a:p>
          <a:p>
            <a:r>
              <a:rPr lang="en-ZA" dirty="0">
                <a:ea typeface="SimSun"/>
                <a:cs typeface="Times New Roman"/>
              </a:rPr>
              <a:t>Chiefs would issue eviction orders for customary crimes such as where a resident defied orders from the </a:t>
            </a:r>
            <a:r>
              <a:rPr lang="en-ZA" dirty="0" smtClean="0">
                <a:ea typeface="SimSun"/>
                <a:cs typeface="Times New Roman"/>
              </a:rPr>
              <a:t>King.</a:t>
            </a:r>
          </a:p>
          <a:p>
            <a:r>
              <a:rPr lang="en-ZA" dirty="0" smtClean="0"/>
              <a:t>Farm Dwellers are often evicted in TDL and evictions are ordered by court.</a:t>
            </a:r>
          </a:p>
          <a:p>
            <a:r>
              <a:rPr lang="en-ZA" dirty="0" smtClean="0"/>
              <a:t>The farm dwellers are evicted without compensation for improvements on land or for loss of customary rights.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22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Disputes Between Chiefdoms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>
                <a:solidFill>
                  <a:srgbClr val="000000"/>
                </a:solidFill>
                <a:ea typeface="SimSun"/>
                <a:cs typeface="Calibri"/>
              </a:rPr>
              <a:t>Inter-chieftain land disputes fracture social relationships, and they divide the residents who may be staying in the same </a:t>
            </a:r>
            <a:r>
              <a:rPr lang="en-ZA" dirty="0" smtClean="0">
                <a:solidFill>
                  <a:srgbClr val="000000"/>
                </a:solidFill>
                <a:ea typeface="SimSun"/>
                <a:cs typeface="Calibri"/>
              </a:rPr>
              <a:t>location.</a:t>
            </a:r>
          </a:p>
          <a:p>
            <a:r>
              <a:rPr lang="en-ZA" dirty="0">
                <a:solidFill>
                  <a:srgbClr val="000000"/>
                </a:solidFill>
                <a:ea typeface="SimSun"/>
                <a:cs typeface="Calibri"/>
              </a:rPr>
              <a:t>They ordinarily involve boundaries and are usually provoked by development </a:t>
            </a:r>
            <a:r>
              <a:rPr lang="en-ZA" dirty="0" smtClean="0">
                <a:solidFill>
                  <a:srgbClr val="000000"/>
                </a:solidFill>
                <a:ea typeface="SimSun"/>
                <a:cs typeface="Calibri"/>
              </a:rPr>
              <a:t>projects.</a:t>
            </a:r>
          </a:p>
          <a:p>
            <a:pPr algn="just">
              <a:spcAft>
                <a:spcPts val="0"/>
              </a:spcAft>
            </a:pPr>
            <a:r>
              <a:rPr lang="en-ZA" dirty="0">
                <a:solidFill>
                  <a:srgbClr val="000000"/>
                </a:solidFill>
                <a:ea typeface="SimSun"/>
                <a:cs typeface="Calibri"/>
              </a:rPr>
              <a:t>Inter-chieftain land disputes often result in </a:t>
            </a:r>
            <a:r>
              <a:rPr lang="en-ZA" dirty="0" smtClean="0">
                <a:solidFill>
                  <a:srgbClr val="000000"/>
                </a:solidFill>
                <a:ea typeface="SimSun"/>
                <a:cs typeface="Calibri"/>
              </a:rPr>
              <a:t>evictions and retard developments.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03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ZA" sz="3600" dirty="0" smtClean="0">
                <a:solidFill>
                  <a:prstClr val="black"/>
                </a:solidFill>
                <a:ea typeface="SimSun"/>
                <a:cs typeface="Times New Roman"/>
              </a:rPr>
              <a:t/>
            </a:r>
            <a:br>
              <a:rPr lang="en-ZA" sz="3600" dirty="0" smtClean="0">
                <a:solidFill>
                  <a:prstClr val="black"/>
                </a:solidFill>
                <a:ea typeface="SimSun"/>
                <a:cs typeface="Times New Roman"/>
              </a:rPr>
            </a:br>
            <a:r>
              <a:rPr lang="en-ZA" sz="3600" dirty="0" smtClean="0">
                <a:solidFill>
                  <a:prstClr val="black"/>
                </a:solidFill>
                <a:ea typeface="SimSun"/>
                <a:cs typeface="Times New Roman"/>
              </a:rPr>
              <a:t>Dispute </a:t>
            </a:r>
            <a:r>
              <a:rPr lang="en-ZA" sz="3600" dirty="0">
                <a:solidFill>
                  <a:prstClr val="black"/>
                </a:solidFill>
                <a:ea typeface="SimSun"/>
                <a:cs typeface="Times New Roman"/>
              </a:rPr>
              <a:t>resolution mechanism.  </a:t>
            </a:r>
            <a:br>
              <a:rPr lang="en-ZA" sz="3600" dirty="0">
                <a:solidFill>
                  <a:prstClr val="black"/>
                </a:solidFill>
                <a:ea typeface="SimSun"/>
                <a:cs typeface="Times New Roman"/>
              </a:rPr>
            </a:b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800" dirty="0" smtClean="0"/>
              <a:t>The Farm Dwellers Act regards the owner of a farm in TDL as sole owner of land, and does not take into consideration possible customary rights for dwellers</a:t>
            </a:r>
          </a:p>
          <a:p>
            <a:r>
              <a:rPr lang="en-ZA" sz="2800" dirty="0">
                <a:solidFill>
                  <a:srgbClr val="000000"/>
                </a:solidFill>
                <a:ea typeface="SimSun"/>
                <a:cs typeface="Calibri"/>
              </a:rPr>
              <a:t>The powers of traditional local authorities have been eroded in some communities because of chieftaincy disputes and loss of authority and respects by traditional leaders</a:t>
            </a:r>
            <a:r>
              <a:rPr lang="en-ZA" sz="2800" dirty="0" smtClean="0">
                <a:solidFill>
                  <a:srgbClr val="000000"/>
                </a:solidFill>
                <a:ea typeface="SimSun"/>
                <a:cs typeface="Calibri"/>
              </a:rPr>
              <a:t>.</a:t>
            </a:r>
          </a:p>
          <a:p>
            <a:r>
              <a:rPr lang="en-ZA" sz="2800" dirty="0" smtClean="0">
                <a:solidFill>
                  <a:srgbClr val="000000"/>
                </a:solidFill>
                <a:ea typeface="SimSun"/>
              </a:rPr>
              <a:t>The traditional system of appeal on land disputes is too bureaucratic and take too long to resolve issues of land disputes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55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54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Profile of Kingdom of Eswatini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ZA" dirty="0" smtClean="0"/>
              <a:t>Area of 17,350 km</a:t>
            </a:r>
            <a:r>
              <a:rPr lang="en-ZA" baseline="30000" dirty="0" smtClean="0"/>
              <a:t>2</a:t>
            </a:r>
          </a:p>
          <a:p>
            <a:r>
              <a:rPr lang="en-ZA" dirty="0" smtClean="0"/>
              <a:t>Population of 1,093,238</a:t>
            </a:r>
          </a:p>
          <a:p>
            <a:r>
              <a:rPr lang="en-ZA" dirty="0" smtClean="0"/>
              <a:t>531,111 (48.6%) males</a:t>
            </a:r>
          </a:p>
          <a:p>
            <a:r>
              <a:rPr lang="en-ZA" dirty="0" smtClean="0"/>
              <a:t>562,127 (51.4%) females.</a:t>
            </a:r>
          </a:p>
          <a:p>
            <a:r>
              <a:rPr lang="en-ZA" dirty="0" smtClean="0"/>
              <a:t>Urban population is 21.3%.</a:t>
            </a:r>
          </a:p>
          <a:p>
            <a:r>
              <a:rPr lang="en-ZA" dirty="0" smtClean="0"/>
              <a:t>Urbanisation is 1.4% per annum.</a:t>
            </a:r>
            <a:endParaRPr lang="en-Z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43851"/>
            <a:ext cx="4038600" cy="3638660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7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Profile of Kingdom of Eswatini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Country has four administrative region.</a:t>
            </a:r>
            <a:endParaRPr lang="en-ZA" baseline="30000" dirty="0" smtClean="0"/>
          </a:p>
          <a:p>
            <a:r>
              <a:rPr lang="en-ZA" dirty="0" smtClean="0"/>
              <a:t>Each region is headed by Regional Administrator.</a:t>
            </a:r>
          </a:p>
          <a:p>
            <a:r>
              <a:rPr lang="en-ZA" dirty="0" smtClean="0"/>
              <a:t>There are 59 </a:t>
            </a:r>
            <a:r>
              <a:rPr lang="en-ZA" i="1" dirty="0" smtClean="0"/>
              <a:t>tinkhundla </a:t>
            </a:r>
            <a:r>
              <a:rPr lang="en-ZA" dirty="0" smtClean="0"/>
              <a:t>centres (constituencies).</a:t>
            </a:r>
          </a:p>
          <a:p>
            <a:r>
              <a:rPr lang="en-ZA" dirty="0" smtClean="0"/>
              <a:t>There are 385 chiefdoms.</a:t>
            </a:r>
          </a:p>
          <a:p>
            <a:r>
              <a:rPr lang="en-ZA" dirty="0" smtClean="0"/>
              <a:t>There are several chiefdoms under each constituency.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39441"/>
            <a:ext cx="4038600" cy="4447481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19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Profile of Kingdom of Eswatini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Two basic land tenure forms. </a:t>
            </a:r>
            <a:endParaRPr lang="en-ZA" baseline="30000" dirty="0" smtClean="0"/>
          </a:p>
          <a:p>
            <a:r>
              <a:rPr lang="en-ZA" dirty="0" smtClean="0"/>
              <a:t>Title Deed Land (TDL) and Swazi Nation Land (SNL).</a:t>
            </a:r>
          </a:p>
          <a:p>
            <a:r>
              <a:rPr lang="en-ZA" dirty="0" smtClean="0"/>
              <a:t>SNL covers about 75% &amp; TDL covers about 25%.</a:t>
            </a:r>
          </a:p>
          <a:p>
            <a:r>
              <a:rPr lang="en-ZA" dirty="0" smtClean="0"/>
              <a:t>Chiefs are traditional land administrators.</a:t>
            </a:r>
          </a:p>
          <a:p>
            <a:r>
              <a:rPr lang="en-ZA" dirty="0" smtClean="0"/>
              <a:t>Majority of rural Swazis live in SNL, which is subject to customary law and administration.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865" y="1600200"/>
            <a:ext cx="4021269" cy="4525963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09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Land Governance and Administration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162633"/>
              </p:ext>
            </p:extLst>
          </p:nvPr>
        </p:nvGraphicFramePr>
        <p:xfrm>
          <a:off x="467544" y="1412776"/>
          <a:ext cx="793122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792088"/>
                <a:gridCol w="1008112"/>
                <a:gridCol w="864096"/>
                <a:gridCol w="1080120"/>
                <a:gridCol w="1008112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Function of Land Agencies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Allocation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Development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Disputes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Resettlement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Subdivision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Use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Traditional Authority (Chiefs)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ym typeface="Symbol"/>
                        </a:rPr>
                        <a:t>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Regional</a:t>
                      </a:r>
                      <a:r>
                        <a:rPr lang="en-ZA" baseline="0" dirty="0" smtClean="0"/>
                        <a:t> Administration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Urban Local Administration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Ministry of Agriculture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MNRE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Land Management Board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</a:t>
                      </a: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850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>
                <a:solidFill>
                  <a:prstClr val="black"/>
                </a:solidFill>
              </a:rPr>
              <a:t>Land Governance and Administration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968552"/>
          </a:xfrm>
        </p:spPr>
        <p:txBody>
          <a:bodyPr>
            <a:noAutofit/>
          </a:bodyPr>
          <a:lstStyle/>
          <a:p>
            <a:r>
              <a:rPr lang="en-ZA" sz="2800" dirty="0" smtClean="0"/>
              <a:t>The MNRE through Surveyor General’s Department is responsible for cadastre mapping.</a:t>
            </a:r>
          </a:p>
          <a:p>
            <a:r>
              <a:rPr lang="en-ZA" sz="2800" dirty="0" smtClean="0"/>
              <a:t>The MNRE through Land Administration Department together with urban local administration is responsible for keeping information on land acquisition in TDL.</a:t>
            </a:r>
          </a:p>
          <a:p>
            <a:r>
              <a:rPr lang="en-ZA" sz="2800" dirty="0" smtClean="0"/>
              <a:t>The MNRE (Deeds Registry) is responsible for keeping information on land registration and transfers.</a:t>
            </a:r>
          </a:p>
          <a:p>
            <a:r>
              <a:rPr lang="en-ZA" sz="2800" dirty="0" smtClean="0"/>
              <a:t>The MNRE (Land Valuation Department) and urban local administration keep information of value of land (for TDL).</a:t>
            </a:r>
          </a:p>
          <a:p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13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Land Dispute Resolutions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7200799" cy="489654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851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ZA" b="1" kern="0" dirty="0">
                <a:solidFill>
                  <a:srgbClr val="000000"/>
                </a:solidFill>
                <a:ea typeface="SimSun"/>
                <a:cs typeface="Times New Roman"/>
              </a:rPr>
              <a:t>Key Challenges in Land Governance</a:t>
            </a:r>
            <a:r>
              <a:rPr lang="en-ZA" sz="5400" b="1" kern="0" dirty="0">
                <a:solidFill>
                  <a:srgbClr val="000000"/>
                </a:solidFill>
                <a:ea typeface="SimSun"/>
                <a:cs typeface="Times New Roman"/>
              </a:rPr>
              <a:t/>
            </a:r>
            <a:br>
              <a:rPr lang="en-ZA" sz="5400" b="1" kern="0" dirty="0">
                <a:solidFill>
                  <a:srgbClr val="000000"/>
                </a:solidFill>
                <a:ea typeface="SimSun"/>
                <a:cs typeface="Times New Roman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ZA" sz="4600" dirty="0" smtClean="0">
                <a:ea typeface="SimSun"/>
                <a:cs typeface="Times New Roman"/>
              </a:rPr>
              <a:t>Delays </a:t>
            </a:r>
            <a:r>
              <a:rPr lang="en-ZA" sz="4600" dirty="0">
                <a:ea typeface="SimSun"/>
                <a:cs typeface="Times New Roman"/>
              </a:rPr>
              <a:t>in enacting legislation to enable proper function of Land Management </a:t>
            </a:r>
            <a:r>
              <a:rPr lang="en-ZA" sz="4600" dirty="0" smtClean="0">
                <a:ea typeface="SimSun"/>
                <a:cs typeface="Times New Roman"/>
              </a:rPr>
              <a:t>Board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ZA" sz="4600" dirty="0" smtClean="0">
                <a:ea typeface="SimSun"/>
                <a:cs typeface="Times New Roman"/>
              </a:rPr>
              <a:t>Lack </a:t>
            </a:r>
            <a:r>
              <a:rPr lang="en-ZA" sz="4600" dirty="0">
                <a:ea typeface="SimSun"/>
                <a:cs typeface="Times New Roman"/>
              </a:rPr>
              <a:t>of information on land boundaries on </a:t>
            </a:r>
            <a:r>
              <a:rPr lang="en-ZA" sz="4600" dirty="0" smtClean="0">
                <a:ea typeface="SimSun"/>
                <a:cs typeface="Times New Roman"/>
              </a:rPr>
              <a:t>SNL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ZA" sz="4600" dirty="0" smtClean="0">
                <a:ea typeface="SimSun"/>
                <a:cs typeface="Times New Roman"/>
              </a:rPr>
              <a:t>Prevalence </a:t>
            </a:r>
            <a:r>
              <a:rPr lang="en-ZA" sz="4600" dirty="0">
                <a:ea typeface="SimSun"/>
                <a:cs typeface="Times New Roman"/>
              </a:rPr>
              <a:t>of forced </a:t>
            </a:r>
            <a:r>
              <a:rPr lang="en-ZA" sz="4600" dirty="0" smtClean="0">
                <a:ea typeface="SimSun"/>
                <a:cs typeface="Times New Roman"/>
              </a:rPr>
              <a:t>evictions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ZA" sz="4600" dirty="0" smtClean="0">
                <a:ea typeface="SimSun"/>
                <a:cs typeface="Times New Roman"/>
              </a:rPr>
              <a:t>Disputes </a:t>
            </a:r>
            <a:r>
              <a:rPr lang="en-ZA" sz="4600" dirty="0">
                <a:ea typeface="SimSun"/>
                <a:cs typeface="Times New Roman"/>
              </a:rPr>
              <a:t>between chiefdoms on </a:t>
            </a:r>
            <a:r>
              <a:rPr lang="en-ZA" sz="4600" dirty="0" smtClean="0">
                <a:ea typeface="SimSun"/>
                <a:cs typeface="Times New Roman"/>
              </a:rPr>
              <a:t>boundaries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ZA" sz="4600" dirty="0" smtClean="0">
                <a:ea typeface="SimSun"/>
                <a:cs typeface="Times New Roman"/>
              </a:rPr>
              <a:t>Lack of land ownership and rights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ZA" sz="4600" dirty="0" smtClean="0">
                <a:ea typeface="SimSun"/>
                <a:cs typeface="Times New Roman"/>
              </a:rPr>
              <a:t>Dispute </a:t>
            </a:r>
            <a:r>
              <a:rPr lang="en-ZA" sz="4600" dirty="0">
                <a:ea typeface="SimSun"/>
                <a:cs typeface="Times New Roman"/>
              </a:rPr>
              <a:t>resolution mechanism. 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338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Enacting Appropriate Legislation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ZA" sz="2800" dirty="0" smtClean="0"/>
              <a:t>Land Management Board is responsible for overall management and regulation of land.</a:t>
            </a:r>
          </a:p>
          <a:p>
            <a:r>
              <a:rPr lang="en-ZA" sz="2800" dirty="0" smtClean="0"/>
              <a:t>It was established by constitution in 2005.</a:t>
            </a:r>
          </a:p>
          <a:p>
            <a:r>
              <a:rPr lang="en-ZA" sz="2800" dirty="0" smtClean="0"/>
              <a:t>Legislation to make it operation not approved by parliament.</a:t>
            </a:r>
          </a:p>
          <a:p>
            <a:r>
              <a:rPr lang="en-ZA" sz="2800" dirty="0" smtClean="0"/>
              <a:t>They Include draft Land Policy (2013), Land Bill (2015) and </a:t>
            </a:r>
            <a:r>
              <a:rPr lang="en-ZA" sz="2800" dirty="0">
                <a:ea typeface="SimSun"/>
                <a:cs typeface="Times New Roman"/>
              </a:rPr>
              <a:t>Swazi Nation Land Agricultural Commercialization Bill </a:t>
            </a:r>
            <a:r>
              <a:rPr lang="en-ZA" sz="2800" dirty="0" smtClean="0">
                <a:ea typeface="SimSun"/>
                <a:cs typeface="Times New Roman"/>
              </a:rPr>
              <a:t> (2016).</a:t>
            </a:r>
          </a:p>
          <a:p>
            <a:r>
              <a:rPr lang="en-ZA" sz="2800" dirty="0" smtClean="0">
                <a:ea typeface="SimSun"/>
                <a:cs typeface="Times New Roman"/>
              </a:rPr>
              <a:t>There is perceived conflict between legislation and traditional powers.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0169-0876-4B1B-8E92-377A087D6CC6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26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739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Land Governance in Eswatini By Absalom M. Manyatsi &amp; Saico S. Singwane University of Eswatini  </vt:lpstr>
      <vt:lpstr>Profile of Kingdom of Eswatini</vt:lpstr>
      <vt:lpstr>Profile of Kingdom of Eswatini</vt:lpstr>
      <vt:lpstr>Profile of Kingdom of Eswatini</vt:lpstr>
      <vt:lpstr>Land Governance and Administration</vt:lpstr>
      <vt:lpstr>Land Governance and Administration</vt:lpstr>
      <vt:lpstr>Land Dispute Resolutions</vt:lpstr>
      <vt:lpstr>Key Challenges in Land Governance </vt:lpstr>
      <vt:lpstr>Enacting Appropriate Legislation</vt:lpstr>
      <vt:lpstr> Lack of Information on Land Boundaries on SNL </vt:lpstr>
      <vt:lpstr>    Lack of land ownership and rights  </vt:lpstr>
      <vt:lpstr> Prevalence of forced evictions </vt:lpstr>
      <vt:lpstr>Disputes Between Chiefdoms</vt:lpstr>
      <vt:lpstr> Dispute resolution mechanism.   </vt:lpstr>
      <vt:lpstr>Thank you</vt:lpstr>
    </vt:vector>
  </TitlesOfParts>
  <Company>University of Swaziland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Governance in Eswatini By Absalom M. Manyatsi &amp; Saico S. Singwane University of Eswatini</dc:title>
  <dc:creator>hp</dc:creator>
  <cp:lastModifiedBy>Windows User</cp:lastModifiedBy>
  <cp:revision>24</cp:revision>
  <dcterms:created xsi:type="dcterms:W3CDTF">2019-08-05T09:56:05Z</dcterms:created>
  <dcterms:modified xsi:type="dcterms:W3CDTF">2019-09-03T08:00:45Z</dcterms:modified>
</cp:coreProperties>
</file>